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9" r:id="rId3"/>
    <p:sldId id="326" r:id="rId4"/>
    <p:sldId id="347" r:id="rId5"/>
    <p:sldId id="350" r:id="rId6"/>
    <p:sldId id="360" r:id="rId7"/>
    <p:sldId id="351" r:id="rId8"/>
    <p:sldId id="348" r:id="rId9"/>
    <p:sldId id="352" r:id="rId10"/>
    <p:sldId id="359" r:id="rId11"/>
    <p:sldId id="357" r:id="rId12"/>
    <p:sldId id="356" r:id="rId13"/>
    <p:sldId id="364" r:id="rId14"/>
    <p:sldId id="361" r:id="rId15"/>
    <p:sldId id="358" r:id="rId16"/>
    <p:sldId id="362" r:id="rId17"/>
    <p:sldId id="353" r:id="rId18"/>
    <p:sldId id="354" r:id="rId19"/>
    <p:sldId id="355" r:id="rId20"/>
    <p:sldId id="332" r:id="rId21"/>
    <p:sldId id="341" r:id="rId22"/>
    <p:sldId id="343" r:id="rId23"/>
    <p:sldId id="345" r:id="rId24"/>
    <p:sldId id="346" r:id="rId25"/>
    <p:sldId id="363" r:id="rId26"/>
    <p:sldId id="292" r:id="rId27"/>
    <p:sldId id="270" r:id="rId28"/>
    <p:sldId id="337" r:id="rId29"/>
  </p:sldIdLst>
  <p:sldSz cx="6858000" cy="5143500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B6C"/>
    <a:srgbClr val="3F5378"/>
    <a:srgbClr val="443C7F"/>
    <a:srgbClr val="FF9800"/>
    <a:srgbClr val="B5CFD5"/>
    <a:srgbClr val="DF4D5B"/>
    <a:srgbClr val="673F85"/>
    <a:srgbClr val="253D6D"/>
    <a:srgbClr val="8A131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9" autoAdjust="0"/>
    <p:restoredTop sz="95752" autoAdjust="0"/>
  </p:normalViewPr>
  <p:slideViewPr>
    <p:cSldViewPr snapToGrid="0">
      <p:cViewPr varScale="1">
        <p:scale>
          <a:sx n="83" d="100"/>
          <a:sy n="83" d="100"/>
        </p:scale>
        <p:origin x="1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27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0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43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13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66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272911" y="2635519"/>
            <a:ext cx="6669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6"/>
            <a:ext cx="4941815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347644" y="2871148"/>
            <a:ext cx="307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47644" y="3975449"/>
            <a:ext cx="307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2pPr>
            <a:lvl3pPr lvl="2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3pPr>
            <a:lvl4pPr lvl="3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4pPr>
            <a:lvl5pPr lvl="4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5pPr>
            <a:lvl6pPr lvl="5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6pPr>
            <a:lvl7pPr lvl="6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7pPr>
            <a:lvl8pPr lvl="7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8pPr>
            <a:lvl9pPr lvl="8" rtl="0">
              <a:spcBef>
                <a:spcPts val="750"/>
              </a:spcBef>
              <a:spcAft>
                <a:spcPts val="75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37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41193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▰"/>
              <a:defRPr/>
            </a:lvl1pPr>
            <a:lvl2pPr marL="685800" lvl="1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2pPr>
            <a:lvl3pPr marL="1028700" lvl="2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3pPr>
            <a:lvl4pPr marL="1371600" lvl="3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4pPr>
            <a:lvl5pPr marL="1714500" lvl="4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5pPr>
            <a:lvl6pPr marL="2057400" lvl="5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6pPr>
            <a:lvl7pPr marL="2400300" lvl="6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7pPr>
            <a:lvl8pPr marL="2743200" lvl="7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8pPr>
            <a:lvl9pPr marL="3086100" lvl="8" indent="-285750">
              <a:spcBef>
                <a:spcPts val="750"/>
              </a:spcBef>
              <a:spcAft>
                <a:spcPts val="75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49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D623E-F2E6-4E88-B113-10D6F0C63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" b="341"/>
          <a:stretch/>
        </p:blipFill>
        <p:spPr>
          <a:xfrm>
            <a:off x="506469" y="2392666"/>
            <a:ext cx="586683" cy="582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hape 184">
            <a:extLst>
              <a:ext uri="{FF2B5EF4-FFF2-40B4-BE49-F238E27FC236}">
                <a16:creationId xmlns:a16="http://schemas.microsoft.com/office/drawing/2014/main" id="{897BA2EA-8DF4-4966-919A-B819EAFAD9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6469" y="1623102"/>
            <a:ext cx="4346408" cy="22214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УЧЕНЫЙ СОВЕТ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ИЯИ РАН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2024 г.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br>
              <a:rPr lang="ru-RU" sz="2100" dirty="0"/>
            </a:br>
            <a:endParaRPr lang="ru-RU" sz="21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145816" y="1829900"/>
            <a:ext cx="4528171" cy="2142746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algn="ctr"/>
            <a:endParaRPr lang="ru-RU" sz="1600" b="1" dirty="0">
              <a:solidFill>
                <a:srgbClr val="FF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Бугаева Эдгара  Валерьевича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присвоением звания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"Почетный профессор МФТИ"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за вклад в работу Физтеха и за плодотворное сотрудничество с этим вузом.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994B36-5092-F66F-3E7C-ADCEFFFD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10226" r="41956" b="32974"/>
          <a:stretch/>
        </p:blipFill>
        <p:spPr bwMode="auto">
          <a:xfrm>
            <a:off x="4841358" y="1507128"/>
            <a:ext cx="1807535" cy="2911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49616" y="1396409"/>
            <a:ext cx="4429374" cy="3558363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algn="ctr"/>
            <a:endParaRPr lang="ru-RU" sz="1600" b="1" dirty="0">
              <a:solidFill>
                <a:srgbClr val="FF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Лубсандоржиева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Баярто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Константиновича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победой в номинации: 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"Выдающийся ученый"  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ежегодной премии Президента Академии наук Китая (CAS)</a:t>
            </a:r>
          </a:p>
          <a:p>
            <a:endParaRPr lang="ru-RU" sz="1600" b="1" dirty="0">
              <a:solidFill>
                <a:srgbClr val="FF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премией ежегодно награждаются только трое зарубежных ученых из всех областей науки. Решение о присуждении премии принимает конкурсная комиссия, которое утверждается Президентом Академии наук Китая. </a:t>
            </a:r>
          </a:p>
        </p:txBody>
      </p:sp>
      <p:pic>
        <p:nvPicPr>
          <p:cNvPr id="4098" name="Picture 2" descr="Phd and Doploma">
            <a:extLst>
              <a:ext uri="{FF2B5EF4-FFF2-40B4-BE49-F238E27FC236}">
                <a16:creationId xmlns:a16="http://schemas.microsoft.com/office/drawing/2014/main" id="{25AEE6F5-711F-31C2-D34C-313E2E468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r="8575" b="17486"/>
          <a:stretch/>
        </p:blipFill>
        <p:spPr bwMode="auto">
          <a:xfrm>
            <a:off x="4536053" y="1600902"/>
            <a:ext cx="2236891" cy="2752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4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89109" y="1667583"/>
            <a:ext cx="4238492" cy="2649471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Мефодьева Александра Владимировича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победой в номинации: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"Человек года 2023, молодой ученый"  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 Троицке, а также с выдвижением его работ на соискание медали Российской академии наук!</a:t>
            </a:r>
          </a:p>
        </p:txBody>
      </p:sp>
      <p:pic>
        <p:nvPicPr>
          <p:cNvPr id="3074" name="Picture 2" descr="Мефодьев А.В.">
            <a:extLst>
              <a:ext uri="{FF2B5EF4-FFF2-40B4-BE49-F238E27FC236}">
                <a16:creationId xmlns:a16="http://schemas.microsoft.com/office/drawing/2014/main" id="{35286FCF-3B0C-7F24-DDAF-71B5F2F2A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/>
          <a:stretch/>
        </p:blipFill>
        <p:spPr bwMode="auto">
          <a:xfrm>
            <a:off x="4518483" y="1557714"/>
            <a:ext cx="2250408" cy="28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2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122764" y="1233756"/>
            <a:ext cx="6657473" cy="1178361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Харука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Ивана Вячеславовича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прохождением в финал и занятое второе место 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Конкурсе  научных работ молодых ученых городского округа Троицк в городе Москве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75AEC36-0E45-484F-49C5-A4E2687FE3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ACAAA-64AD-39A4-84F5-4F9BF9D50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4" t="2580" r="11106" b="19288"/>
          <a:stretch/>
        </p:blipFill>
        <p:spPr>
          <a:xfrm>
            <a:off x="1351203" y="2475595"/>
            <a:ext cx="3651103" cy="26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21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0" y="1483285"/>
            <a:ext cx="6687375" cy="3188607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Сотрудники БНО ИЯИ РАН были отмечены наградами Кабардино-Балкарской республики за значительный вклад в науку и научные достижения.</a:t>
            </a:r>
          </a:p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Гангапшева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Альберта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Мусаевича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Почетной грамотой Парламента Кабардино-Балкарии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Казалова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Владимира Владимировича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объявлением Благодарности Парламента Кабардино-Балкарии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Кочкарова Махти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Масхутовича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с Почетной грамотой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Минпросвещения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и науки Кабардино-Балкарии</a:t>
            </a:r>
          </a:p>
        </p:txBody>
      </p:sp>
    </p:spTree>
    <p:extLst>
      <p:ext uri="{BB962C8B-B14F-4D97-AF65-F5344CB8AC3E}">
        <p14:creationId xmlns:p14="http://schemas.microsoft.com/office/powerpoint/2010/main" val="327312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89108" y="1667584"/>
            <a:ext cx="6616491" cy="1238650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Институт ядерных исследований РАН </a:t>
            </a:r>
            <a:r>
              <a:rPr lang="en-US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вошел в число победителей конкурса на получение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грантов в форме субсидий из федерального бюджета на проведение крупных научных проектов по приоритетным направлениям научно-технологического развития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4183E1-593C-E5AB-3BB3-4B8B1EBA6A6F}"/>
              </a:ext>
            </a:extLst>
          </p:cNvPr>
          <p:cNvSpPr/>
          <p:nvPr/>
        </p:nvSpPr>
        <p:spPr>
          <a:xfrm>
            <a:off x="120754" y="3002901"/>
            <a:ext cx="6616491" cy="1238650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Институт ядерных исследований РАН </a:t>
            </a:r>
            <a:r>
              <a:rPr lang="en-US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входит в число 4,5% лучших университетов мира из 20 966 согласно результатам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составленным Центром всемирного рейтинга университетов (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CWUR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103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3E14877-E7E8-261E-438A-5A3F4D3C7F00}"/>
              </a:ext>
            </a:extLst>
          </p:cNvPr>
          <p:cNvGrpSpPr/>
          <p:nvPr/>
        </p:nvGrpSpPr>
        <p:grpSpPr>
          <a:xfrm>
            <a:off x="660227" y="1323109"/>
            <a:ext cx="5918791" cy="3749734"/>
            <a:chOff x="660227" y="1323109"/>
            <a:chExt cx="5918791" cy="374973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D712BF-37B5-E11A-EB55-E282EB7DC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05" b="9660"/>
            <a:stretch/>
          </p:blipFill>
          <p:spPr>
            <a:xfrm>
              <a:off x="781742" y="1323109"/>
              <a:ext cx="5675763" cy="3646705"/>
            </a:xfrm>
            <a:prstGeom prst="rect">
              <a:avLst/>
            </a:prstGeom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4412F140-F362-BE89-5B2F-1F019597E970}"/>
                </a:ext>
              </a:extLst>
            </p:cNvPr>
            <p:cNvSpPr/>
            <p:nvPr/>
          </p:nvSpPr>
          <p:spPr>
            <a:xfrm>
              <a:off x="660227" y="4543646"/>
              <a:ext cx="5918791" cy="5291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516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0B971-0412-40DF-B1C4-3A186CF20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49EDF-4274-50B3-4697-27C6CDEB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394"/>
            <a:ext cx="6858000" cy="2466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823BCA-07EC-0FD6-7984-FFB62AF22587}"/>
              </a:ext>
            </a:extLst>
          </p:cNvPr>
          <p:cNvSpPr txBox="1"/>
          <p:nvPr/>
        </p:nvSpPr>
        <p:spPr>
          <a:xfrm>
            <a:off x="1722476" y="99795"/>
            <a:ext cx="4983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Сведения о численности и средней заработной плате научных работников ИЯИ РАН  за 2021,2022, 2023, на 1.06.2024 г.</a:t>
            </a:r>
          </a:p>
        </p:txBody>
      </p:sp>
    </p:spTree>
    <p:extLst>
      <p:ext uri="{BB962C8B-B14F-4D97-AF65-F5344CB8AC3E}">
        <p14:creationId xmlns:p14="http://schemas.microsoft.com/office/powerpoint/2010/main" val="115192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0B971-0412-40DF-B1C4-3A186CF20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03D57-1FF1-3BBD-AB6F-E063BC77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7791"/>
            <a:ext cx="6858000" cy="2207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2A7AA7-9FB4-A3B7-1E64-6D147A433964}"/>
              </a:ext>
            </a:extLst>
          </p:cNvPr>
          <p:cNvSpPr txBox="1"/>
          <p:nvPr/>
        </p:nvSpPr>
        <p:spPr>
          <a:xfrm>
            <a:off x="1946762" y="228123"/>
            <a:ext cx="4820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за 2019, 2020,2021,2022 , 2023, на 1.06.2024 г.</a:t>
            </a:r>
          </a:p>
        </p:txBody>
      </p:sp>
    </p:spTree>
    <p:extLst>
      <p:ext uri="{BB962C8B-B14F-4D97-AF65-F5344CB8AC3E}">
        <p14:creationId xmlns:p14="http://schemas.microsoft.com/office/powerpoint/2010/main" val="157380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0B971-0412-40DF-B1C4-3A186CF20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988A0-1B63-A1F7-D4C0-7B484DDE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096"/>
            <a:ext cx="6858000" cy="4506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CFF21-5305-E001-E62F-016E2ECE4BEA}"/>
              </a:ext>
            </a:extLst>
          </p:cNvPr>
          <p:cNvSpPr txBox="1"/>
          <p:nvPr/>
        </p:nvSpPr>
        <p:spPr>
          <a:xfrm>
            <a:off x="1835887" y="166465"/>
            <a:ext cx="4800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Расходы Института за 2021, 2022, 2023, на 1.06.2024 г.</a:t>
            </a:r>
          </a:p>
        </p:txBody>
      </p:sp>
    </p:spTree>
    <p:extLst>
      <p:ext uri="{BB962C8B-B14F-4D97-AF65-F5344CB8AC3E}">
        <p14:creationId xmlns:p14="http://schemas.microsoft.com/office/powerpoint/2010/main" val="211184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Shape 189">
            <a:extLst>
              <a:ext uri="{FF2B5EF4-FFF2-40B4-BE49-F238E27FC236}">
                <a16:creationId xmlns:a16="http://schemas.microsoft.com/office/drawing/2014/main" id="{17A0D9E3-0808-4E38-9934-3F0A4A48F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883" y="479399"/>
            <a:ext cx="3943800" cy="5746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ЗАСЕДАНИЯ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906617-3067-4D3B-AE74-815D985E07EB}"/>
              </a:ext>
            </a:extLst>
          </p:cNvPr>
          <p:cNvSpPr/>
          <p:nvPr/>
        </p:nvSpPr>
        <p:spPr>
          <a:xfrm>
            <a:off x="110097" y="1555144"/>
            <a:ext cx="6616285" cy="28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1. Об Общем собрании РАН и актуальных задачах Института. </a:t>
            </a: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 (М.В. Либанов, 40 мин)</a:t>
            </a:r>
          </a:p>
          <a:p>
            <a:endParaRPr lang="ru-RU" sz="1600" b="1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2. «</a:t>
            </a:r>
            <a:r>
              <a:rPr lang="ru-RU" sz="1600" b="1" dirty="0" err="1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Самоподобный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 рост </a:t>
            </a:r>
            <a:r>
              <a:rPr lang="ru-RU" sz="1600" b="1" dirty="0" err="1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аксионных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 звезд» (Д. Г. Левков, 15 мин)</a:t>
            </a:r>
          </a:p>
          <a:p>
            <a:endParaRPr lang="ru-RU" sz="1600" b="1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3. «Стратегия научно-технологического развития РФ от 28.02.2024 года.</a:t>
            </a: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Подготовка программы развития ИЯИ РАН на 2025-2027 гг.» </a:t>
            </a: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(Г. И. Рубцов, 20 мин)</a:t>
            </a:r>
          </a:p>
          <a:p>
            <a:endParaRPr lang="ru-RU" sz="1600" b="1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4. Разное (10 мин)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buSzPts val="1350"/>
            </a:pPr>
            <a:endParaRPr lang="en-US" sz="1600" b="1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624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20B971-0412-40DF-B1C4-3A186CF20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8A8A1A-67EB-53D3-857B-D2D26326E203}"/>
              </a:ext>
            </a:extLst>
          </p:cNvPr>
          <p:cNvSpPr txBox="1"/>
          <p:nvPr/>
        </p:nvSpPr>
        <p:spPr>
          <a:xfrm>
            <a:off x="1463511" y="99795"/>
            <a:ext cx="547697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Сводная таблица данных ИЯИ РАН согласно данным из базы данных, содержащей сведения об оценке и о мониторинге </a:t>
            </a:r>
          </a:p>
          <a:p>
            <a:pPr algn="ctr"/>
            <a:r>
              <a:rPr lang="ru-RU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результативности деятельности научных организаций 2021-2023</a:t>
            </a:r>
            <a:r>
              <a:rPr lang="en-US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</a:t>
            </a:r>
            <a:r>
              <a:rPr lang="en-US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300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08F7562-DA61-1161-1F96-6EE6168A60FE}"/>
              </a:ext>
            </a:extLst>
          </p:cNvPr>
          <p:cNvGrpSpPr/>
          <p:nvPr/>
        </p:nvGrpSpPr>
        <p:grpSpPr>
          <a:xfrm>
            <a:off x="77968" y="800465"/>
            <a:ext cx="6726865" cy="3786506"/>
            <a:chOff x="77968" y="800465"/>
            <a:chExt cx="6726865" cy="378650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7ECEDE2-B91F-EBD0-4F21-F7295EACE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68" y="800465"/>
              <a:ext cx="6726865" cy="3786506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2865E1C-70C9-2D71-B2AE-BAA1C4C0BCAC}"/>
                </a:ext>
              </a:extLst>
            </p:cNvPr>
            <p:cNvSpPr/>
            <p:nvPr/>
          </p:nvSpPr>
          <p:spPr>
            <a:xfrm>
              <a:off x="4323907" y="2792819"/>
              <a:ext cx="2456125" cy="2480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365D2F7-3EBC-BA63-D209-FFBA5E64F182}"/>
                </a:ext>
              </a:extLst>
            </p:cNvPr>
            <p:cNvSpPr/>
            <p:nvPr/>
          </p:nvSpPr>
          <p:spPr>
            <a:xfrm>
              <a:off x="4323906" y="1823132"/>
              <a:ext cx="2456125" cy="2480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E00744B-E3BD-BAA4-9DD7-0392E4BF3E0A}"/>
                </a:ext>
              </a:extLst>
            </p:cNvPr>
            <p:cNvSpPr/>
            <p:nvPr/>
          </p:nvSpPr>
          <p:spPr>
            <a:xfrm>
              <a:off x="4323905" y="1006862"/>
              <a:ext cx="2456125" cy="40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3EB45-4F92-B2AA-B86D-894EA71F5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48" t="70963" r="12223" b="22860"/>
          <a:stretch/>
        </p:blipFill>
        <p:spPr>
          <a:xfrm>
            <a:off x="5996765" y="3487479"/>
            <a:ext cx="790353" cy="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2392679" y="185735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Общее собрание РАН 27-28 мая 2024</a:t>
            </a:r>
            <a:r>
              <a:rPr lang="en-US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9488" y="846167"/>
            <a:ext cx="3182431" cy="1815882"/>
          </a:xfrm>
          <a:prstGeom prst="rect">
            <a:avLst/>
          </a:prstGeom>
          <a:solidFill>
            <a:srgbClr val="443C7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Члены РАН поддержали инициативу создания Попечительского совета Российской академии наук и внесение соответствующих изменений в федеральный закон о РАН. Попечительский совет предложат возглавить Президенту России Владимиру Путину. </a:t>
            </a:r>
          </a:p>
        </p:txBody>
      </p:sp>
      <p:pic>
        <p:nvPicPr>
          <p:cNvPr id="1026" name="Picture 2" descr="Общее собрание РАН: Дмитрий Медведев заявил о необходимости государства  платить ученым взаимностью - МК">
            <a:extLst>
              <a:ext uri="{FF2B5EF4-FFF2-40B4-BE49-F238E27FC236}">
                <a16:creationId xmlns:a16="http://schemas.microsoft.com/office/drawing/2014/main" id="{01379BE0-8C34-976C-E9DC-3D9AD51FE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5" b="35888"/>
          <a:stretch/>
        </p:blipFill>
        <p:spPr bwMode="auto">
          <a:xfrm>
            <a:off x="257319" y="755868"/>
            <a:ext cx="3182431" cy="19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7A079-1316-2945-367A-EFAD9A49E7E8}"/>
              </a:ext>
            </a:extLst>
          </p:cNvPr>
          <p:cNvSpPr txBox="1"/>
          <p:nvPr/>
        </p:nvSpPr>
        <p:spPr>
          <a:xfrm>
            <a:off x="283778" y="2956777"/>
            <a:ext cx="6397329" cy="1384995"/>
          </a:xfrm>
          <a:prstGeom prst="rect">
            <a:avLst/>
          </a:prstGeom>
          <a:solidFill>
            <a:srgbClr val="3F53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Г.Красников</a:t>
            </a:r>
            <a:r>
              <a:rPr lang="ru-RU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  <a:p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«…Академия должна быть полностью интегрирована в систему управления наукой. Раньше ее участие ограничивалось согласованием кандидатов руководителей институтов, экспертизой тематик </a:t>
            </a:r>
            <a:r>
              <a:rPr lang="ru-RU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госзаданий</a:t>
            </a:r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и отчетов по ним, а вот выбор научных направлений был полностью предоставлен руководству институтов. »</a:t>
            </a:r>
          </a:p>
        </p:txBody>
      </p:sp>
    </p:spTree>
    <p:extLst>
      <p:ext uri="{BB962C8B-B14F-4D97-AF65-F5344CB8AC3E}">
        <p14:creationId xmlns:p14="http://schemas.microsoft.com/office/powerpoint/2010/main" val="392546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0295D5-727B-CCD4-6813-2B2F0C665FE4}"/>
              </a:ext>
            </a:extLst>
          </p:cNvPr>
          <p:cNvSpPr txBox="1"/>
          <p:nvPr/>
        </p:nvSpPr>
        <p:spPr>
          <a:xfrm>
            <a:off x="230335" y="758515"/>
            <a:ext cx="6397329" cy="2369880"/>
          </a:xfrm>
          <a:prstGeom prst="rect">
            <a:avLst/>
          </a:prstGeom>
          <a:solidFill>
            <a:srgbClr val="DF4D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«..Зачастую тематика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госзаданий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не соответствует профилю институтов, большое количество приоритетных тематик исследований, нужных уже сейчас для страны, не охвачено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госзаданиями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. С другой стороны , есть настолько "модные", популярные темы, что одной тематикой иногда занимаются десятки организаций. Мы разработали новые принципы научно-методического руководства институтами, которые поддержаны руководством страны. Наши тематические отделения теперь будут утверждать долгосрочные программы исследований для институтов, находящихся под научно-методическим руководством РАН, независимо от их ведомственной принадлежности. Они же должны наладить глубокий мониторинг выполнения научных исследований.»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864F49-FB5A-ADBE-0AC5-FCCDECF30B4E}"/>
              </a:ext>
            </a:extLst>
          </p:cNvPr>
          <p:cNvSpPr/>
          <p:nvPr/>
        </p:nvSpPr>
        <p:spPr>
          <a:xfrm>
            <a:off x="2392679" y="185735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Общее собрание РАН 27-28 мая 2024</a:t>
            </a:r>
            <a:r>
              <a:rPr lang="en-US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6DB6D-B4DC-FC77-C2F2-C3F01E3477B0}"/>
              </a:ext>
            </a:extLst>
          </p:cNvPr>
          <p:cNvSpPr txBox="1"/>
          <p:nvPr/>
        </p:nvSpPr>
        <p:spPr>
          <a:xfrm>
            <a:off x="230334" y="3248342"/>
            <a:ext cx="6397329" cy="1384995"/>
          </a:xfrm>
          <a:prstGeom prst="rect">
            <a:avLst/>
          </a:prstGeom>
          <a:solidFill>
            <a:srgbClr val="DF4D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«…Академия совместно с высокотехнологичными компаниями и ведомствами будет формировать банк востребованных изделий и исследований. Он станет основой для программы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госзадания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для институтов на 2026 год. Там, где будет много заявок на одну тематику, отделения РАН должны определить лучшие научные коллективы, а тем, кто не попал в это число, предложат выбрать другие тематики из списка приоритетных.»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864F49-FB5A-ADBE-0AC5-FCCDECF30B4E}"/>
              </a:ext>
            </a:extLst>
          </p:cNvPr>
          <p:cNvSpPr/>
          <p:nvPr/>
        </p:nvSpPr>
        <p:spPr>
          <a:xfrm>
            <a:off x="2392679" y="185735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Общее собрание РАН 27-28 мая 2024</a:t>
            </a:r>
            <a:r>
              <a:rPr lang="en-US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C881D-CF71-565A-9F3F-F51D101F7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66" b="984"/>
          <a:stretch/>
        </p:blipFill>
        <p:spPr>
          <a:xfrm>
            <a:off x="1086735" y="493512"/>
            <a:ext cx="5094353" cy="2324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69F36-DF88-436D-8245-ED22D3BD5592}"/>
              </a:ext>
            </a:extLst>
          </p:cNvPr>
          <p:cNvSpPr txBox="1"/>
          <p:nvPr/>
        </p:nvSpPr>
        <p:spPr>
          <a:xfrm>
            <a:off x="283778" y="2705331"/>
            <a:ext cx="6492706" cy="1815882"/>
          </a:xfrm>
          <a:prstGeom prst="rect">
            <a:avLst/>
          </a:prstGeom>
          <a:solidFill>
            <a:srgbClr val="3F53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Г.Красников</a:t>
            </a:r>
            <a:r>
              <a:rPr lang="ru-RU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  <a:p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«…Предложение увеличить финансирование фундаментальной науки в России до уровня развитых стран – до 0,4% ВВП к 2027 году, что является необходимым условием обеспечения национальной безопасности. Этой же цели посвящено выполнение Шестой подпрограммы «Фундаментальные и поисковые научные исследования в интересах обороны страны и безопасности государства». </a:t>
            </a:r>
          </a:p>
          <a:p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Размер финансирования фундаментальных исследований был утвержден Президиумом РАН.»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A9C2-201D-1DF3-7FCA-4BCE123C578B}"/>
              </a:ext>
            </a:extLst>
          </p:cNvPr>
          <p:cNvSpPr txBox="1"/>
          <p:nvPr/>
        </p:nvSpPr>
        <p:spPr>
          <a:xfrm>
            <a:off x="4336230" y="711395"/>
            <a:ext cx="134997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43C7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Базовое – 256 </a:t>
            </a:r>
          </a:p>
          <a:p>
            <a:r>
              <a:rPr lang="ru-RU" sz="1200" b="1" dirty="0">
                <a:solidFill>
                  <a:srgbClr val="443C7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Конкурсное -168</a:t>
            </a:r>
          </a:p>
          <a:p>
            <a:r>
              <a:rPr lang="ru-RU" sz="1200" b="1" dirty="0" err="1">
                <a:solidFill>
                  <a:srgbClr val="443C7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Исслед.инфр</a:t>
            </a:r>
            <a:r>
              <a:rPr lang="ru-RU" sz="1200" b="1" dirty="0">
                <a:solidFill>
                  <a:srgbClr val="443C7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- 78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6F6B5FC-B4AB-2BF3-4055-EE960FA35A35}"/>
              </a:ext>
            </a:extLst>
          </p:cNvPr>
          <p:cNvSpPr/>
          <p:nvPr/>
        </p:nvSpPr>
        <p:spPr>
          <a:xfrm rot="5400000">
            <a:off x="4438118" y="1438341"/>
            <a:ext cx="165780" cy="5945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864F49-FB5A-ADBE-0AC5-FCCDECF30B4E}"/>
              </a:ext>
            </a:extLst>
          </p:cNvPr>
          <p:cNvSpPr/>
          <p:nvPr/>
        </p:nvSpPr>
        <p:spPr>
          <a:xfrm>
            <a:off x="2392679" y="185735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Общее собрание РАН 27-28 мая 2024</a:t>
            </a:r>
            <a:r>
              <a:rPr lang="en-US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77255-8A06-3F56-0F3A-19DB19ACB1B9}"/>
              </a:ext>
            </a:extLst>
          </p:cNvPr>
          <p:cNvSpPr txBox="1"/>
          <p:nvPr/>
        </p:nvSpPr>
        <p:spPr>
          <a:xfrm>
            <a:off x="197248" y="969493"/>
            <a:ext cx="6492706" cy="2893100"/>
          </a:xfrm>
          <a:prstGeom prst="rect">
            <a:avLst/>
          </a:prstGeom>
          <a:solidFill>
            <a:srgbClr val="3F53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Г.Красников</a:t>
            </a:r>
            <a:r>
              <a:rPr lang="ru-RU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  <a:p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«…в 2024 году Российская академия наук планирует завершить работу по переходу Высшей аттестационной комиссии (ВАК) под эгиду РАН.</a:t>
            </a:r>
          </a:p>
          <a:p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данный момент в разработке находится дорожная карта по переходу ВАК под эгиду академии. Рассчитываем в нынешнем году закончить все необходимые процедуры. Председателем ВАК станет один из вице-президентов РАН, ученый секретарь ВАК также будет представителем академии. А экспертные советы ВАК теперь будут проходить в РАН…»</a:t>
            </a:r>
          </a:p>
          <a:p>
            <a:pPr algn="just"/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ru-RU" b="1" dirty="0">
                <a:solidFill>
                  <a:srgbClr val="FF98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Президент РФ Владимир Путин называл логичным и целесообразным дальнейшее развитие ВАК под эгидой академии наук. Как отмечал глава государства, возглавлять ВАК по статусу должен один из вице-президентов РАН.</a:t>
            </a:r>
          </a:p>
        </p:txBody>
      </p:sp>
    </p:spTree>
    <p:extLst>
      <p:ext uri="{BB962C8B-B14F-4D97-AF65-F5344CB8AC3E}">
        <p14:creationId xmlns:p14="http://schemas.microsoft.com/office/powerpoint/2010/main" val="376546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3F8F86-2E8B-47E9-87DB-51A28F0561E1}"/>
              </a:ext>
            </a:extLst>
          </p:cNvPr>
          <p:cNvGrpSpPr/>
          <p:nvPr/>
        </p:nvGrpSpPr>
        <p:grpSpPr>
          <a:xfrm>
            <a:off x="197248" y="-3080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A36513D-FEB5-42F6-96DF-C29ADA49ADA0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F6A6E08-B956-4612-8888-41D5D9104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pic>
        <p:nvPicPr>
          <p:cNvPr id="2050" name="Picture 2" descr="Новые муниципальные округа">
            <a:extLst>
              <a:ext uri="{FF2B5EF4-FFF2-40B4-BE49-F238E27FC236}">
                <a16:creationId xmlns:a16="http://schemas.microsoft.com/office/drawing/2014/main" id="{EE8485B8-BFB6-C243-DFC2-5943A991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0" y="99795"/>
            <a:ext cx="3884429" cy="49028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DF5030-CE29-066E-2DE8-87632BECDECB}"/>
              </a:ext>
            </a:extLst>
          </p:cNvPr>
          <p:cNvSpPr txBox="1"/>
          <p:nvPr/>
        </p:nvSpPr>
        <p:spPr>
          <a:xfrm>
            <a:off x="74574" y="2804409"/>
            <a:ext cx="2768009" cy="1600438"/>
          </a:xfrm>
          <a:prstGeom prst="rect">
            <a:avLst/>
          </a:prstGeom>
          <a:solidFill>
            <a:srgbClr val="F08B6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Укрупнение муниципалитетов в Троицком и Новомосковском административных округах</a:t>
            </a:r>
          </a:p>
          <a:p>
            <a:pPr algn="ctr"/>
            <a:r>
              <a:rPr lang="ru-RU" b="1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Вместо существующих </a:t>
            </a:r>
          </a:p>
          <a:p>
            <a:pPr algn="ctr"/>
            <a:r>
              <a:rPr lang="ru-RU" b="1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 городских округов и 19 поселений</a:t>
            </a: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 8 более крупных муниципальных образований: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C075B-2A2E-3921-FA37-95270DCD86D3}"/>
              </a:ext>
            </a:extLst>
          </p:cNvPr>
          <p:cNvSpPr txBox="1"/>
          <p:nvPr/>
        </p:nvSpPr>
        <p:spPr>
          <a:xfrm>
            <a:off x="197247" y="1295841"/>
            <a:ext cx="2522662" cy="1169551"/>
          </a:xfrm>
          <a:prstGeom prst="rect">
            <a:avLst/>
          </a:prstGeom>
          <a:solidFill>
            <a:srgbClr val="3F53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Административно-территориальная реформа Троицкого и Новомосковского административных округов столицы (</a:t>
            </a:r>
            <a:r>
              <a:rPr lang="ru-RU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ТиНАО</a:t>
            </a:r>
            <a:r>
              <a:rPr lang="ru-RU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21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50984" y="3276947"/>
            <a:ext cx="2941674" cy="1032783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>
              <a:spcAft>
                <a:spcPts val="750"/>
              </a:spcAft>
              <a:buClr>
                <a:srgbClr val="FF9800"/>
              </a:buClr>
              <a:buSzPts val="2000"/>
            </a:pPr>
            <a:r>
              <a:rPr lang="ru-RU" sz="19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Самоподобный</a:t>
            </a:r>
            <a:r>
              <a:rPr lang="ru-RU" sz="19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 </a:t>
            </a:r>
            <a:r>
              <a:rPr lang="ru-RU" sz="19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аксионных</a:t>
            </a:r>
            <a:r>
              <a:rPr lang="ru-RU" sz="19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звезд»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Roboto Condensed Light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5708738" y="4682288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347644" y="642938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225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Shape 222">
            <a:extLst>
              <a:ext uri="{FF2B5EF4-FFF2-40B4-BE49-F238E27FC236}">
                <a16:creationId xmlns:a16="http://schemas.microsoft.com/office/drawing/2014/main" id="{B4B9D070-F240-2B93-D05A-628308E628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75126" y="4450647"/>
            <a:ext cx="1558477" cy="4126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750"/>
              </a:spcAft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sym typeface="Roboto Condensed"/>
              </a:rPr>
              <a:t>Д. Г. Левков</a:t>
            </a:r>
          </a:p>
        </p:txBody>
      </p:sp>
    </p:spTree>
    <p:extLst>
      <p:ext uri="{BB962C8B-B14F-4D97-AF65-F5344CB8AC3E}">
        <p14:creationId xmlns:p14="http://schemas.microsoft.com/office/powerpoint/2010/main" val="2517910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85" y="3058211"/>
            <a:ext cx="406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Roboto Condensed"/>
              </a:rPr>
              <a:t>«Стратегия научно-технологического развития РФ от 28.02.2024 года.</a:t>
            </a:r>
          </a:p>
          <a:p>
            <a:endParaRPr lang="ru-RU"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  <a:cs typeface="Roboto Condensed"/>
            </a:endParaRPr>
          </a:p>
          <a:p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Roboto Condensed"/>
              </a:rPr>
              <a:t>Подготовка программы развития ИЯИ РАН на 2025-2027 гг.» </a:t>
            </a:r>
          </a:p>
        </p:txBody>
      </p:sp>
      <p:sp>
        <p:nvSpPr>
          <p:cNvPr id="2" name="Shape 222">
            <a:extLst>
              <a:ext uri="{FF2B5EF4-FFF2-40B4-BE49-F238E27FC236}">
                <a16:creationId xmlns:a16="http://schemas.microsoft.com/office/drawing/2014/main" id="{4102B868-A2B8-78A6-AFB2-DB376C232D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8980" y="4381650"/>
            <a:ext cx="1558477" cy="4126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750"/>
              </a:spcAft>
            </a:pPr>
            <a:r>
              <a:rPr lang="ru-RU" sz="20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Roboto Condensed"/>
              </a:rPr>
              <a:t>Г.И.Рубцов</a:t>
            </a:r>
            <a:endParaRPr sz="2000" b="1" dirty="0">
              <a:latin typeface="Roboto Condensed" panose="02000000000000000000" pitchFamily="2" charset="0"/>
              <a:ea typeface="Roboto Condensed" panose="02000000000000000000" pitchFamily="2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1477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sp>
        <p:nvSpPr>
          <p:cNvPr id="5" name="Shape 224"/>
          <p:cNvSpPr txBox="1"/>
          <p:nvPr/>
        </p:nvSpPr>
        <p:spPr>
          <a:xfrm>
            <a:off x="142122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95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" y="3598719"/>
            <a:ext cx="3809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sym typeface="Roboto Condensed Light"/>
              </a:rPr>
              <a:t>РАЗНОЕ</a:t>
            </a:r>
            <a:endParaRPr lang="ru-RU" sz="32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162747" y="3401750"/>
            <a:ext cx="3546764" cy="879843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ru-RU" sz="2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Общем собрании РАН и актуальных задачах Института</a:t>
            </a:r>
            <a:endParaRPr lang="ru-RU" sz="2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129127" y="4368426"/>
            <a:ext cx="1558477" cy="4126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750"/>
              </a:spcAft>
            </a:pPr>
            <a:r>
              <a:rPr lang="ru-RU" sz="2000" b="1" dirty="0" err="1">
                <a:latin typeface="Roboto Condensed" panose="02000000000000000000" pitchFamily="2" charset="0"/>
                <a:ea typeface="Roboto Condensed" panose="02000000000000000000" pitchFamily="2" charset="0"/>
                <a:sym typeface="Roboto Condensed"/>
              </a:rPr>
              <a:t>М.В.Либанов</a:t>
            </a:r>
            <a:endParaRPr sz="2000" b="1" dirty="0">
              <a:latin typeface="Roboto Condensed" panose="02000000000000000000" pitchFamily="2" charset="0"/>
              <a:ea typeface="Roboto Condensed" panose="02000000000000000000" pitchFamily="2" charset="0"/>
              <a:sym typeface="Roboto Condensed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5742450" y="4693835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95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0048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59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СОБОЛЕЗНОВАНИЯ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57175" y="1298897"/>
            <a:ext cx="6726161" cy="1001858"/>
          </a:xfrm>
          <a:prstGeom prst="rect">
            <a:avLst/>
          </a:prstGeom>
          <a:solidFill>
            <a:srgbClr val="033C60"/>
          </a:solidFill>
          <a:ln>
            <a:solidFill>
              <a:srgbClr val="3F53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Дирекция и сотрудники Института ядерных исследований Российской академии наук выражают глубокие соболезнования родным, близким и коллегам по поводу кончины выдающихся ученых: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33ADB-E4AC-4AF4-9577-96E335E61583}"/>
              </a:ext>
            </a:extLst>
          </p:cNvPr>
          <p:cNvSpPr txBox="1"/>
          <p:nvPr/>
        </p:nvSpPr>
        <p:spPr>
          <a:xfrm>
            <a:off x="74664" y="2416149"/>
            <a:ext cx="2107767" cy="646331"/>
          </a:xfrm>
          <a:prstGeom prst="rect">
            <a:avLst/>
          </a:prstGeom>
          <a:solidFill>
            <a:srgbClr val="033C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к.ф.-м.н., </a:t>
            </a:r>
            <a:r>
              <a:rPr lang="ru-RU" sz="1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с.н.с</a:t>
            </a:r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. </a:t>
            </a:r>
          </a:p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ОЛВЭНА ИЯИ РАН</a:t>
            </a:r>
          </a:p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Барабанов Игорь Романович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4FC43-F484-417E-8486-E5CB2330AB52}"/>
              </a:ext>
            </a:extLst>
          </p:cNvPr>
          <p:cNvSpPr txBox="1"/>
          <p:nvPr/>
        </p:nvSpPr>
        <p:spPr>
          <a:xfrm>
            <a:off x="2275987" y="2416149"/>
            <a:ext cx="2201322" cy="646331"/>
          </a:xfrm>
          <a:prstGeom prst="rect">
            <a:avLst/>
          </a:prstGeom>
          <a:solidFill>
            <a:srgbClr val="033C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к.ф.-м.н., зав. ОНТИ  ИЯИ РАН</a:t>
            </a:r>
          </a:p>
          <a:p>
            <a:pPr algn="ctr"/>
            <a:r>
              <a:rPr lang="ru-RU" sz="1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Селидовкин</a:t>
            </a:r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Андрей Дмитриевич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9133B-6F0B-4DCE-B04C-3C2B2BE8F58D}"/>
              </a:ext>
            </a:extLst>
          </p:cNvPr>
          <p:cNvSpPr txBox="1"/>
          <p:nvPr/>
        </p:nvSpPr>
        <p:spPr>
          <a:xfrm>
            <a:off x="4582014" y="2416149"/>
            <a:ext cx="2201322" cy="646331"/>
          </a:xfrm>
          <a:prstGeom prst="rect">
            <a:avLst/>
          </a:prstGeom>
          <a:solidFill>
            <a:srgbClr val="033C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к.ф.-м.н., </a:t>
            </a:r>
            <a:r>
              <a:rPr lang="ru-RU" sz="12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с.н.с</a:t>
            </a:r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. </a:t>
            </a:r>
          </a:p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ЛФЯР ИЯИ РАН</a:t>
            </a:r>
          </a:p>
          <a:p>
            <a:pPr algn="ctr"/>
            <a:r>
              <a:rPr lang="ru-RU" sz="1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Тулупов Борис Алексеевич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BD11E0-0FDC-F3A1-0A6B-719BAECDC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11" y="3187599"/>
            <a:ext cx="1371322" cy="1828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C43EE5-627D-7F7F-3A07-CAAB360C1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8497" r="20632" b="36510"/>
          <a:stretch/>
        </p:blipFill>
        <p:spPr bwMode="auto">
          <a:xfrm>
            <a:off x="366242" y="3200113"/>
            <a:ext cx="1494697" cy="1803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336A4D-32BE-5D31-C05E-0433D611E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442" y="3187599"/>
            <a:ext cx="1455168" cy="179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60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88599" y="1391920"/>
            <a:ext cx="6687122" cy="1777764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Кравчука Леонида Владимировича </a:t>
            </a:r>
          </a:p>
          <a:p>
            <a:pPr algn="just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награждением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медалью ордена «За заслуги перед Отечеством» I степени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 «За большой вклад в развитие отечественной науки, многолетнюю плодотворную деятельность и в связи с 300-летием со дня основания Российской академии наук»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78502-772F-D3E5-7809-D9A4679D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" y="3360226"/>
            <a:ext cx="2254081" cy="1738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CE6A69-7CA3-CB88-CF18-EC5C772F90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83" t="2637" r="8649" b="6760"/>
          <a:stretch/>
        </p:blipFill>
        <p:spPr>
          <a:xfrm>
            <a:off x="2530548" y="3360225"/>
            <a:ext cx="2299199" cy="1712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45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51387" y="1250151"/>
            <a:ext cx="6769401" cy="1982145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Либанова Максима Валентиновича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Ткачева Игоря Ивановича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Троицкого Сергея Вадимовича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награждением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медалью ордена «За заслуги перед Отечеством» II степени</a:t>
            </a:r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«За большой вклад в развитие отечественной науки, многолетнюю плодотворную деятельность и в связи с 300-летием со дня основания Российской академии наук»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B1F715-2E48-1469-B02D-C88675BA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16" y="3321183"/>
            <a:ext cx="2214173" cy="174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9161A7-1263-D29A-E543-C4F3905CA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705" y="3327796"/>
            <a:ext cx="2664895" cy="17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77085" y="2571750"/>
            <a:ext cx="6675478" cy="2529220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 с награждением юбилейной медалью: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Гаврина Владимира Николаевича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Горбунова Дмитрия Сергеевича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Домогацкого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Григория Владимировича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Кравчука Леонида Владимировича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Либанова Максима Валентиновича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Ткачева Игоря Ивановича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Троицкого Сергея Вадимовича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Рубцова Григория Игоревича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941C62-A539-BCCF-16B4-340D0BD78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6919" r="17727" b="5069"/>
          <a:stretch/>
        </p:blipFill>
        <p:spPr bwMode="auto">
          <a:xfrm>
            <a:off x="3912781" y="2998587"/>
            <a:ext cx="2608521" cy="20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2EA0C-3718-16D6-B7D2-3BB8BDFA317F}"/>
              </a:ext>
            </a:extLst>
          </p:cNvPr>
          <p:cNvSpPr txBox="1"/>
          <p:nvPr/>
        </p:nvSpPr>
        <p:spPr>
          <a:xfrm>
            <a:off x="77085" y="1363687"/>
            <a:ext cx="6647126" cy="1169551"/>
          </a:xfrm>
          <a:prstGeom prst="rect">
            <a:avLst/>
          </a:prstGeom>
          <a:solidFill>
            <a:srgbClr val="443C7F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 соответствии с Указом Президента Российской Федерации от 05 декабря 2022 г. №874 учреждена юбилейная медаль «300-лет Российской академии наук». 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Медалью награждаются члены Российской академии наук и иностранные члены Российской академии наук, лица, удостоенные звания профессора РАН, в том числе работники академии, имеющие стаж не менее 15 лет. </a:t>
            </a:r>
          </a:p>
        </p:txBody>
      </p:sp>
    </p:spTree>
    <p:extLst>
      <p:ext uri="{BB962C8B-B14F-4D97-AF65-F5344CB8AC3E}">
        <p14:creationId xmlns:p14="http://schemas.microsoft.com/office/powerpoint/2010/main" val="195094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152585" y="1437604"/>
            <a:ext cx="6552829" cy="1617048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Домогацкого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Григория Владимировича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награждением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Почетной грамотой Президента Российской Федерации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«За большой вклад в развитие отечественной науки, многолетнюю плодотворную деятельность и в связи с 300-летием со дня основания Российской академии наук»</a:t>
            </a:r>
          </a:p>
        </p:txBody>
      </p:sp>
      <p:pic>
        <p:nvPicPr>
          <p:cNvPr id="1026" name="Picture 2" descr="О Почетной грамоте Президента Российской Федерации и благодарности  Президента Российской Федерации | Президентская библиотека имени Б.Н.  Ельцина">
            <a:extLst>
              <a:ext uri="{FF2B5EF4-FFF2-40B4-BE49-F238E27FC236}">
                <a16:creationId xmlns:a16="http://schemas.microsoft.com/office/drawing/2014/main" id="{AC9ED290-655E-D760-3977-4167F405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" y="3120540"/>
            <a:ext cx="1388667" cy="1964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8D60E4-59D9-5A4F-DF8D-9CD61053B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29" y="3132987"/>
            <a:ext cx="2837084" cy="193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0699984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571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343807"/>
            <a:ext cx="2702406" cy="817457"/>
          </a:xfrm>
        </p:spPr>
        <p:txBody>
          <a:bodyPr/>
          <a:lstStyle/>
          <a:p>
            <a:pPr algn="ctr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Поздравления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81D86F-5409-48F0-81F4-FF674FF51E0C}"/>
              </a:ext>
            </a:extLst>
          </p:cNvPr>
          <p:cNvGrpSpPr/>
          <p:nvPr/>
        </p:nvGrpSpPr>
        <p:grpSpPr>
          <a:xfrm>
            <a:off x="145816" y="70657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E40662-58E1-4BCC-9D33-D33E9BD5722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919B37-249B-48CC-8A28-41CD5491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3DC8CE-6663-4DE7-9B3E-8C63773C5CA7}"/>
              </a:ext>
            </a:extLst>
          </p:cNvPr>
          <p:cNvSpPr/>
          <p:nvPr/>
        </p:nvSpPr>
        <p:spPr>
          <a:xfrm>
            <a:off x="145816" y="1454816"/>
            <a:ext cx="6552829" cy="1617048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Коллектив Института ядерных исследований РАН сердечно поздравляет: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Гаврина Владимира Николаевича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награждением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Благодарностью Президента Российской Федерации</a:t>
            </a:r>
          </a:p>
          <a:p>
            <a:r>
              <a:rPr lang="ru-RU" sz="1600" b="1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«За большой вклад в развитие отечественной науки, многолетнюю плодотворную деятельность и в связи с 300-летием со дня основания Российской академии наук»</a:t>
            </a:r>
          </a:p>
        </p:txBody>
      </p:sp>
      <p:pic>
        <p:nvPicPr>
          <p:cNvPr id="1026" name="Picture 2" descr="О Почетной грамоте Президента Российской Федерации и благодарности  Президента Российской Федерации | Президентская библиотека имени Б.Н.  Ельцина">
            <a:extLst>
              <a:ext uri="{FF2B5EF4-FFF2-40B4-BE49-F238E27FC236}">
                <a16:creationId xmlns:a16="http://schemas.microsoft.com/office/drawing/2014/main" id="{AC9ED290-655E-D760-3977-4167F405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3" y="3180486"/>
            <a:ext cx="1303606" cy="18444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иктор Долматов удостоен благодарности Президента Российской Федерации">
            <a:extLst>
              <a:ext uri="{FF2B5EF4-FFF2-40B4-BE49-F238E27FC236}">
                <a16:creationId xmlns:a16="http://schemas.microsoft.com/office/drawing/2014/main" id="{38EDFEF2-C2E6-5CC4-BDB6-B1B253ED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62" y="3141401"/>
            <a:ext cx="2575256" cy="1931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5891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1448</Words>
  <Application>Microsoft Office PowerPoint</Application>
  <PresentationFormat>Произвольный</PresentationFormat>
  <Paragraphs>170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Roboto Condensed Light</vt:lpstr>
      <vt:lpstr>Arial</vt:lpstr>
      <vt:lpstr>Arvo</vt:lpstr>
      <vt:lpstr>Roboto Condensed</vt:lpstr>
      <vt:lpstr>Salerio template</vt:lpstr>
      <vt:lpstr>УЧЕНЫЙ СОВЕТ  ИЯИ РАН 6 июня 2024 г.  г.Москва </vt:lpstr>
      <vt:lpstr>ПОВЕСТКА ЗАСЕДАНИЯ</vt:lpstr>
      <vt:lpstr>Об Общем собрании РАН и актуальных задачах Института</vt:lpstr>
      <vt:lpstr>СОБОЛЕЗНОВАНИЯ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Поздравления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«Самоподобный рост аксионных звезд»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Анна Вересникова</cp:lastModifiedBy>
  <cp:revision>320</cp:revision>
  <dcterms:modified xsi:type="dcterms:W3CDTF">2024-06-06T07:25:12Z</dcterms:modified>
</cp:coreProperties>
</file>