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9" r:id="rId3"/>
    <p:sldId id="260" r:id="rId4"/>
    <p:sldId id="289" r:id="rId5"/>
    <p:sldId id="274" r:id="rId6"/>
    <p:sldId id="257" r:id="rId7"/>
    <p:sldId id="326" r:id="rId8"/>
    <p:sldId id="288" r:id="rId9"/>
    <p:sldId id="290" r:id="rId10"/>
    <p:sldId id="264" r:id="rId11"/>
    <p:sldId id="265" r:id="rId12"/>
    <p:sldId id="329" r:id="rId13"/>
    <p:sldId id="330" r:id="rId14"/>
    <p:sldId id="331" r:id="rId15"/>
    <p:sldId id="270" r:id="rId16"/>
    <p:sldId id="267" r:id="rId17"/>
    <p:sldId id="268" r:id="rId18"/>
    <p:sldId id="269" r:id="rId19"/>
    <p:sldId id="327" r:id="rId20"/>
    <p:sldId id="328" r:id="rId21"/>
    <p:sldId id="266" r:id="rId22"/>
    <p:sldId id="273" r:id="rId23"/>
  </p:sldIdLst>
  <p:sldSz cx="6858000" cy="5143500"/>
  <p:notesSz cx="6858000" cy="9144000"/>
  <p:embeddedFontLst>
    <p:embeddedFont>
      <p:font typeface="Roboto Condensed" charset="0"/>
      <p:regular r:id="rId25"/>
      <p:bold r:id="rId26"/>
      <p:italic r:id="rId27"/>
      <p:boldItalic r:id="rId28"/>
    </p:embeddedFont>
    <p:embeddedFont>
      <p:font typeface="Roboto Condensed Light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Arvo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800"/>
    <a:srgbClr val="DE8400"/>
    <a:srgbClr val="3F5378"/>
    <a:srgbClr val="C66210"/>
    <a:srgbClr val="2C456E"/>
    <a:srgbClr val="332A74"/>
    <a:srgbClr val="2C3576"/>
    <a:srgbClr val="2B5067"/>
    <a:srgbClr val="29565D"/>
    <a:srgbClr val="3242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7" autoAdjust="0"/>
  </p:normalViewPr>
  <p:slideViewPr>
    <p:cSldViewPr snapToGrid="0">
      <p:cViewPr varScale="1">
        <p:scale>
          <a:sx n="72" d="100"/>
          <a:sy n="72" d="100"/>
        </p:scale>
        <p:origin x="-1380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922B9-C8FB-4A57-A99F-713A95A4482E}" type="doc">
      <dgm:prSet loTypeId="urn:microsoft.com/office/officeart/2005/8/layout/vList3#1" loCatId="picture" qsTypeId="urn:microsoft.com/office/officeart/2005/8/quickstyle/simple1" qsCatId="simple" csTypeId="urn:microsoft.com/office/officeart/2005/8/colors/colorful4" csCatId="colorful" phldr="1"/>
      <dgm:spPr/>
    </dgm:pt>
    <dgm:pt modelId="{AB7FF5B1-2A1E-4DE7-B2BB-901271002E37}">
      <dgm:prSet phldrT="[Текст]" custT="1"/>
      <dgm:spPr>
        <a:solidFill>
          <a:srgbClr val="29565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Габриелянц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 Юрий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Гургенович–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ведущ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инж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по эксплуатации Лаборатории радиоизотопного комплекса ОЭФ. Рабо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тает в институте с 1989г.</a:t>
          </a:r>
          <a:endParaRPr lang="ru-RU" sz="1400" kern="1200" dirty="0">
            <a:solidFill>
              <a:schemeClr val="bg1"/>
            </a:solidFill>
          </a:endParaRPr>
        </a:p>
      </dgm:t>
    </dgm:pt>
    <dgm:pt modelId="{F20C2C1D-AEAD-4AAC-916C-465A258D0207}" type="parTrans" cxnId="{A6508825-59B4-445B-8DD3-8DB0FF81DF9C}">
      <dgm:prSet/>
      <dgm:spPr/>
      <dgm:t>
        <a:bodyPr/>
        <a:lstStyle/>
        <a:p>
          <a:endParaRPr lang="ru-RU"/>
        </a:p>
      </dgm:t>
    </dgm:pt>
    <dgm:pt modelId="{3ED987A5-25BD-4285-8051-2E89E383F773}" type="sibTrans" cxnId="{A6508825-59B4-445B-8DD3-8DB0FF81DF9C}">
      <dgm:prSet/>
      <dgm:spPr/>
      <dgm:t>
        <a:bodyPr/>
        <a:lstStyle/>
        <a:p>
          <a:endParaRPr lang="ru-RU"/>
        </a:p>
      </dgm:t>
    </dgm:pt>
    <dgm:pt modelId="{6322F2E7-92BF-404D-9FF1-58D0336B64C2}">
      <dgm:prSet phldrT="[Текст]" custT="1"/>
      <dgm:spPr>
        <a:solidFill>
          <a:srgbClr val="2B506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Джилкибаев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Жан-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Арыс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Магисович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-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в.н.с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ЛНАВЭ,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д. ф.- м. н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Ра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бота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ет в институте с 1981г.</a:t>
          </a:r>
          <a:endParaRPr lang="ru-RU" sz="1400" kern="1200" dirty="0">
            <a:solidFill>
              <a:schemeClr val="bg1"/>
            </a:solidFill>
          </a:endParaRPr>
        </a:p>
      </dgm:t>
    </dgm:pt>
    <dgm:pt modelId="{D96A6EB1-C81C-41EF-B2DA-192F86C8F13D}" type="parTrans" cxnId="{F9ED2A0D-3BC1-46F4-92E9-BFE475CEC932}">
      <dgm:prSet/>
      <dgm:spPr/>
      <dgm:t>
        <a:bodyPr/>
        <a:lstStyle/>
        <a:p>
          <a:endParaRPr lang="ru-RU"/>
        </a:p>
      </dgm:t>
    </dgm:pt>
    <dgm:pt modelId="{306D82CF-5F9C-4354-84DD-152A237011CB}" type="sibTrans" cxnId="{F9ED2A0D-3BC1-46F4-92E9-BFE475CEC932}">
      <dgm:prSet/>
      <dgm:spPr/>
      <dgm:t>
        <a:bodyPr/>
        <a:lstStyle/>
        <a:p>
          <a:endParaRPr lang="ru-RU"/>
        </a:p>
      </dgm:t>
    </dgm:pt>
    <dgm:pt modelId="{51A0A290-06B4-446B-B6B0-B5B26308F4AF}">
      <dgm:prSet phldrT="[Текст]" custT="1"/>
      <dgm:spPr>
        <a:solidFill>
          <a:srgbClr val="2C456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Заварзина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Валентина Павловна- с. н. с. ЛАЯ,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кф-мн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,  ученый секретарь ЛАЯ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, к.ф.-м.н. Работает в институте </a:t>
          </a:r>
          <a:r>
            <a:rPr lang="ru-RU" sz="1400" b="1" kern="120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с 1971г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</a:t>
          </a:r>
          <a:endParaRPr lang="ru-RU" sz="1400" kern="1200" dirty="0">
            <a:solidFill>
              <a:schemeClr val="bg1"/>
            </a:solidFill>
          </a:endParaRPr>
        </a:p>
      </dgm:t>
    </dgm:pt>
    <dgm:pt modelId="{0C4DD343-6DD5-42EE-B79F-1DF8BB990009}" type="parTrans" cxnId="{EF52CF11-EC09-473B-B4C1-D5D70032EE9B}">
      <dgm:prSet/>
      <dgm:spPr/>
      <dgm:t>
        <a:bodyPr/>
        <a:lstStyle/>
        <a:p>
          <a:endParaRPr lang="ru-RU"/>
        </a:p>
      </dgm:t>
    </dgm:pt>
    <dgm:pt modelId="{E99892AE-F3A9-4CCA-A016-C8B138B973EA}" type="sibTrans" cxnId="{EF52CF11-EC09-473B-B4C1-D5D70032EE9B}">
      <dgm:prSet/>
      <dgm:spPr/>
      <dgm:t>
        <a:bodyPr/>
        <a:lstStyle/>
        <a:p>
          <a:endParaRPr lang="ru-RU"/>
        </a:p>
      </dgm:t>
    </dgm:pt>
    <dgm:pt modelId="{F5592ADF-68DF-474C-9AF7-628852EBF026}">
      <dgm:prSet custT="1"/>
      <dgm:spPr>
        <a:solidFill>
          <a:srgbClr val="2C357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Полонский Андрей Леонидович- </a:t>
          </a: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с.н.с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ЛФЯР,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к.ф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-м.н. 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Работает в институте с 1979г. </a:t>
          </a:r>
          <a:endParaRPr lang="ru-RU" sz="1400" kern="1200" dirty="0">
            <a:solidFill>
              <a:schemeClr val="bg1"/>
            </a:solidFill>
          </a:endParaRPr>
        </a:p>
      </dgm:t>
    </dgm:pt>
    <dgm:pt modelId="{30CA74E3-BACB-47F6-86C5-034BA5541CA0}" type="parTrans" cxnId="{8D8E8ACE-FF41-4EB9-8353-1A5A839FC6D7}">
      <dgm:prSet/>
      <dgm:spPr/>
      <dgm:t>
        <a:bodyPr/>
        <a:lstStyle/>
        <a:p>
          <a:endParaRPr lang="ru-RU"/>
        </a:p>
      </dgm:t>
    </dgm:pt>
    <dgm:pt modelId="{D5416C3E-C6B3-4D12-8950-EABECBE88343}" type="sibTrans" cxnId="{8D8E8ACE-FF41-4EB9-8353-1A5A839FC6D7}">
      <dgm:prSet/>
      <dgm:spPr/>
      <dgm:t>
        <a:bodyPr/>
        <a:lstStyle/>
        <a:p>
          <a:endParaRPr lang="ru-RU"/>
        </a:p>
      </dgm:t>
    </dgm:pt>
    <dgm:pt modelId="{E1BEA009-E877-4668-9DD1-421A6914AAD4}">
      <dgm:prSet custT="1"/>
      <dgm:spPr>
        <a:solidFill>
          <a:srgbClr val="332A7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Скворцов Виктор Александрович -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Заместитель заведующего ЛАЯ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Работает в институте с 1970г</a:t>
          </a:r>
          <a:r>
            <a:rPr lang="ru-RU" sz="10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</a:t>
          </a:r>
          <a:endParaRPr lang="ru-RU" sz="1000" kern="1200" dirty="0">
            <a:solidFill>
              <a:schemeClr val="bg1"/>
            </a:solidFill>
          </a:endParaRPr>
        </a:p>
      </dgm:t>
    </dgm:pt>
    <dgm:pt modelId="{DB43704F-5671-4942-9446-91C227B7718D}" type="parTrans" cxnId="{E4202CA3-0474-4FD9-92C1-FB21F435127B}">
      <dgm:prSet/>
      <dgm:spPr/>
      <dgm:t>
        <a:bodyPr/>
        <a:lstStyle/>
        <a:p>
          <a:endParaRPr lang="ru-RU"/>
        </a:p>
      </dgm:t>
    </dgm:pt>
    <dgm:pt modelId="{ED312F13-C405-482A-872D-6313AF750C70}" type="sibTrans" cxnId="{E4202CA3-0474-4FD9-92C1-FB21F435127B}">
      <dgm:prSet/>
      <dgm:spPr/>
      <dgm:t>
        <a:bodyPr/>
        <a:lstStyle/>
        <a:p>
          <a:endParaRPr lang="ru-RU"/>
        </a:p>
      </dgm:t>
    </dgm:pt>
    <dgm:pt modelId="{12B78AE8-125B-4357-94A6-3D8FEDEF1281}" type="pres">
      <dgm:prSet presAssocID="{4E2922B9-C8FB-4A57-A99F-713A95A4482E}" presName="linearFlow" presStyleCnt="0">
        <dgm:presLayoutVars>
          <dgm:dir/>
          <dgm:resizeHandles val="exact"/>
        </dgm:presLayoutVars>
      </dgm:prSet>
      <dgm:spPr/>
    </dgm:pt>
    <dgm:pt modelId="{BAA775F3-07A3-4D1A-ADDF-2541A68EFCED}" type="pres">
      <dgm:prSet presAssocID="{AB7FF5B1-2A1E-4DE7-B2BB-901271002E37}" presName="composite" presStyleCnt="0"/>
      <dgm:spPr/>
    </dgm:pt>
    <dgm:pt modelId="{02465C3C-FEDA-4237-88F7-5380B5B35005}" type="pres">
      <dgm:prSet presAssocID="{AB7FF5B1-2A1E-4DE7-B2BB-901271002E37}" presName="imgShp" presStyleLbl="fgImgPlace1" presStyleIdx="0" presStyleCnt="5" custScaleX="145927" custScaleY="149408" custLinFactNeighborX="-199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C9D4F70-54A2-4246-9E4D-8F8514F4E47D}" type="pres">
      <dgm:prSet presAssocID="{AB7FF5B1-2A1E-4DE7-B2BB-901271002E37}" presName="txShp" presStyleLbl="node1" presStyleIdx="0" presStyleCnt="5" custScaleX="99405" custScaleY="146411" custLinFactNeighborX="903" custLinFactNeighborY="-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89294-3BEF-4B1E-B950-DBCEA627321A}" type="pres">
      <dgm:prSet presAssocID="{3ED987A5-25BD-4285-8051-2E89E383F773}" presName="spacing" presStyleCnt="0"/>
      <dgm:spPr/>
    </dgm:pt>
    <dgm:pt modelId="{5759C961-D983-4D80-A5E5-CA4AEF2F3D34}" type="pres">
      <dgm:prSet presAssocID="{6322F2E7-92BF-404D-9FF1-58D0336B64C2}" presName="composite" presStyleCnt="0"/>
      <dgm:spPr/>
    </dgm:pt>
    <dgm:pt modelId="{7A7A6CF5-C46A-4663-A3E5-F63176C2AC69}" type="pres">
      <dgm:prSet presAssocID="{6322F2E7-92BF-404D-9FF1-58D0336B64C2}" presName="imgShp" presStyleLbl="fgImgPlace1" presStyleIdx="1" presStyleCnt="5" custScaleX="148338" custScaleY="149208" custLinFactNeighborX="-18590" custLinFactNeighborY="-4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63CBC87-2E3B-4B39-9768-6CF3B16BED05}" type="pres">
      <dgm:prSet presAssocID="{6322F2E7-92BF-404D-9FF1-58D0336B64C2}" presName="txShp" presStyleLbl="node1" presStyleIdx="1" presStyleCnt="5" custScaleX="99107" custScaleY="151115" custLinFactNeighborX="463" custLinFactNeighborY="-10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FEB21-7F48-4565-9241-E598AAC0BF12}" type="pres">
      <dgm:prSet presAssocID="{306D82CF-5F9C-4354-84DD-152A237011CB}" presName="spacing" presStyleCnt="0"/>
      <dgm:spPr/>
    </dgm:pt>
    <dgm:pt modelId="{D6292CD6-8EE7-4ED3-8399-12953B91AEA3}" type="pres">
      <dgm:prSet presAssocID="{51A0A290-06B4-446B-B6B0-B5B26308F4AF}" presName="composite" presStyleCnt="0"/>
      <dgm:spPr/>
    </dgm:pt>
    <dgm:pt modelId="{81CF5B97-2EE0-4F91-A603-ABE6A99CB2A0}" type="pres">
      <dgm:prSet presAssocID="{51A0A290-06B4-446B-B6B0-B5B26308F4AF}" presName="imgShp" presStyleLbl="fgImgPlace1" presStyleIdx="2" presStyleCnt="5" custScaleX="150143" custScaleY="149523" custLinFactNeighborX="-20886" custLinFactNeighborY="-42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3D997D0-E0D0-43F0-94D7-F3A172567F57}" type="pres">
      <dgm:prSet presAssocID="{51A0A290-06B4-446B-B6B0-B5B26308F4AF}" presName="txShp" presStyleLbl="node1" presStyleIdx="2" presStyleCnt="5" custScaleY="157082" custLinFactNeighborX="23" custLinFactNeighborY="-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82AFE-175B-4E8E-9BE8-7A039B5F203D}" type="pres">
      <dgm:prSet presAssocID="{E99892AE-F3A9-4CCA-A016-C8B138B973EA}" presName="spacing" presStyleCnt="0"/>
      <dgm:spPr/>
    </dgm:pt>
    <dgm:pt modelId="{E0E586F5-6067-4F6A-A492-BC77924709E7}" type="pres">
      <dgm:prSet presAssocID="{F5592ADF-68DF-474C-9AF7-628852EBF026}" presName="composite" presStyleCnt="0"/>
      <dgm:spPr/>
    </dgm:pt>
    <dgm:pt modelId="{EDD28DDF-D632-4066-B67A-2812A6FBB6E8}" type="pres">
      <dgm:prSet presAssocID="{F5592ADF-68DF-474C-9AF7-628852EBF026}" presName="imgShp" presStyleLbl="fgImgPlace1" presStyleIdx="3" presStyleCnt="5" custScaleX="153045" custScaleY="156110" custLinFactNeighborX="-1986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968D6AA-0C30-4E03-8249-C1A351608365}" type="pres">
      <dgm:prSet presAssocID="{F5592ADF-68DF-474C-9AF7-628852EBF026}" presName="txShp" presStyleLbl="node1" presStyleIdx="3" presStyleCnt="5" custScaleX="96552" custScaleY="139256" custLinFactNeighborX="818" custLinFactNeighborY="-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7B04F-F960-4CC4-B997-7FE8CE640A8C}" type="pres">
      <dgm:prSet presAssocID="{D5416C3E-C6B3-4D12-8950-EABECBE88343}" presName="spacing" presStyleCnt="0"/>
      <dgm:spPr/>
    </dgm:pt>
    <dgm:pt modelId="{98A0EB49-1B00-401D-832D-79A5355097A8}" type="pres">
      <dgm:prSet presAssocID="{E1BEA009-E877-4668-9DD1-421A6914AAD4}" presName="composite" presStyleCnt="0"/>
      <dgm:spPr/>
    </dgm:pt>
    <dgm:pt modelId="{158B72FE-F670-4C8B-B905-51BD57C9A2AD}" type="pres">
      <dgm:prSet presAssocID="{E1BEA009-E877-4668-9DD1-421A6914AAD4}" presName="imgShp" presStyleLbl="fgImgPlace1" presStyleIdx="4" presStyleCnt="5" custScaleX="163869" custScaleY="167321" custLinFactNeighborX="-39937" custLinFactNeighborY="-63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3D84B9C-EE19-4DE1-AA8C-4F84537A630E}" type="pres">
      <dgm:prSet presAssocID="{E1BEA009-E877-4668-9DD1-421A6914AAD4}" presName="txShp" presStyleLbl="node1" presStyleIdx="4" presStyleCnt="5" custScaleX="97043" custScaleY="129918" custLinFactNeighborX="466" custLinFactNeighborY="-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E8ACE-FF41-4EB9-8353-1A5A839FC6D7}" srcId="{4E2922B9-C8FB-4A57-A99F-713A95A4482E}" destId="{F5592ADF-68DF-474C-9AF7-628852EBF026}" srcOrd="3" destOrd="0" parTransId="{30CA74E3-BACB-47F6-86C5-034BA5541CA0}" sibTransId="{D5416C3E-C6B3-4D12-8950-EABECBE88343}"/>
    <dgm:cxn modelId="{EF52CF11-EC09-473B-B4C1-D5D70032EE9B}" srcId="{4E2922B9-C8FB-4A57-A99F-713A95A4482E}" destId="{51A0A290-06B4-446B-B6B0-B5B26308F4AF}" srcOrd="2" destOrd="0" parTransId="{0C4DD343-6DD5-42EE-B79F-1DF8BB990009}" sibTransId="{E99892AE-F3A9-4CCA-A016-C8B138B973EA}"/>
    <dgm:cxn modelId="{9953649D-C25A-4809-8DEA-075765ED6746}" type="presOf" srcId="{51A0A290-06B4-446B-B6B0-B5B26308F4AF}" destId="{F3D997D0-E0D0-43F0-94D7-F3A172567F57}" srcOrd="0" destOrd="0" presId="urn:microsoft.com/office/officeart/2005/8/layout/vList3#1"/>
    <dgm:cxn modelId="{02FCE0B8-9F90-4484-890A-8CC5944F61C8}" type="presOf" srcId="{E1BEA009-E877-4668-9DD1-421A6914AAD4}" destId="{D3D84B9C-EE19-4DE1-AA8C-4F84537A630E}" srcOrd="0" destOrd="0" presId="urn:microsoft.com/office/officeart/2005/8/layout/vList3#1"/>
    <dgm:cxn modelId="{4D053969-BE5D-4915-99C9-744603ACAF24}" type="presOf" srcId="{6322F2E7-92BF-404D-9FF1-58D0336B64C2}" destId="{563CBC87-2E3B-4B39-9768-6CF3B16BED05}" srcOrd="0" destOrd="0" presId="urn:microsoft.com/office/officeart/2005/8/layout/vList3#1"/>
    <dgm:cxn modelId="{E4202CA3-0474-4FD9-92C1-FB21F435127B}" srcId="{4E2922B9-C8FB-4A57-A99F-713A95A4482E}" destId="{E1BEA009-E877-4668-9DD1-421A6914AAD4}" srcOrd="4" destOrd="0" parTransId="{DB43704F-5671-4942-9446-91C227B7718D}" sibTransId="{ED312F13-C405-482A-872D-6313AF750C70}"/>
    <dgm:cxn modelId="{F9ED2A0D-3BC1-46F4-92E9-BFE475CEC932}" srcId="{4E2922B9-C8FB-4A57-A99F-713A95A4482E}" destId="{6322F2E7-92BF-404D-9FF1-58D0336B64C2}" srcOrd="1" destOrd="0" parTransId="{D96A6EB1-C81C-41EF-B2DA-192F86C8F13D}" sibTransId="{306D82CF-5F9C-4354-84DD-152A237011CB}"/>
    <dgm:cxn modelId="{3E6E148E-F489-405C-AB8E-83B4A11CD5CF}" type="presOf" srcId="{F5592ADF-68DF-474C-9AF7-628852EBF026}" destId="{9968D6AA-0C30-4E03-8249-C1A351608365}" srcOrd="0" destOrd="0" presId="urn:microsoft.com/office/officeart/2005/8/layout/vList3#1"/>
    <dgm:cxn modelId="{E83FFA6E-6730-42CA-8D4D-095A76DE2570}" type="presOf" srcId="{AB7FF5B1-2A1E-4DE7-B2BB-901271002E37}" destId="{5C9D4F70-54A2-4246-9E4D-8F8514F4E47D}" srcOrd="0" destOrd="0" presId="urn:microsoft.com/office/officeart/2005/8/layout/vList3#1"/>
    <dgm:cxn modelId="{0E826DC4-24D2-4703-B9AA-E5885FF7C18A}" type="presOf" srcId="{4E2922B9-C8FB-4A57-A99F-713A95A4482E}" destId="{12B78AE8-125B-4357-94A6-3D8FEDEF1281}" srcOrd="0" destOrd="0" presId="urn:microsoft.com/office/officeart/2005/8/layout/vList3#1"/>
    <dgm:cxn modelId="{A6508825-59B4-445B-8DD3-8DB0FF81DF9C}" srcId="{4E2922B9-C8FB-4A57-A99F-713A95A4482E}" destId="{AB7FF5B1-2A1E-4DE7-B2BB-901271002E37}" srcOrd="0" destOrd="0" parTransId="{F20C2C1D-AEAD-4AAC-916C-465A258D0207}" sibTransId="{3ED987A5-25BD-4285-8051-2E89E383F773}"/>
    <dgm:cxn modelId="{1C279288-C5B9-4ADB-A5D4-3274FCAEC625}" type="presParOf" srcId="{12B78AE8-125B-4357-94A6-3D8FEDEF1281}" destId="{BAA775F3-07A3-4D1A-ADDF-2541A68EFCED}" srcOrd="0" destOrd="0" presId="urn:microsoft.com/office/officeart/2005/8/layout/vList3#1"/>
    <dgm:cxn modelId="{F8220C85-4A9B-4E40-A2F6-6954EDD3FAA0}" type="presParOf" srcId="{BAA775F3-07A3-4D1A-ADDF-2541A68EFCED}" destId="{02465C3C-FEDA-4237-88F7-5380B5B35005}" srcOrd="0" destOrd="0" presId="urn:microsoft.com/office/officeart/2005/8/layout/vList3#1"/>
    <dgm:cxn modelId="{0840512C-E904-44FD-9CBB-18F242FE8767}" type="presParOf" srcId="{BAA775F3-07A3-4D1A-ADDF-2541A68EFCED}" destId="{5C9D4F70-54A2-4246-9E4D-8F8514F4E47D}" srcOrd="1" destOrd="0" presId="urn:microsoft.com/office/officeart/2005/8/layout/vList3#1"/>
    <dgm:cxn modelId="{C1BDEC6F-4CB0-4C39-ADAB-344401E9BED1}" type="presParOf" srcId="{12B78AE8-125B-4357-94A6-3D8FEDEF1281}" destId="{14989294-3BEF-4B1E-B950-DBCEA627321A}" srcOrd="1" destOrd="0" presId="urn:microsoft.com/office/officeart/2005/8/layout/vList3#1"/>
    <dgm:cxn modelId="{AA6C98D7-FD87-4A4F-9E4F-9012D729C7F8}" type="presParOf" srcId="{12B78AE8-125B-4357-94A6-3D8FEDEF1281}" destId="{5759C961-D983-4D80-A5E5-CA4AEF2F3D34}" srcOrd="2" destOrd="0" presId="urn:microsoft.com/office/officeart/2005/8/layout/vList3#1"/>
    <dgm:cxn modelId="{7E8A2332-38CE-48FE-BF3B-D01026685928}" type="presParOf" srcId="{5759C961-D983-4D80-A5E5-CA4AEF2F3D34}" destId="{7A7A6CF5-C46A-4663-A3E5-F63176C2AC69}" srcOrd="0" destOrd="0" presId="urn:microsoft.com/office/officeart/2005/8/layout/vList3#1"/>
    <dgm:cxn modelId="{0CDC8489-9337-4BC6-962F-0F20C6DE12C4}" type="presParOf" srcId="{5759C961-D983-4D80-A5E5-CA4AEF2F3D34}" destId="{563CBC87-2E3B-4B39-9768-6CF3B16BED05}" srcOrd="1" destOrd="0" presId="urn:microsoft.com/office/officeart/2005/8/layout/vList3#1"/>
    <dgm:cxn modelId="{4BE2ECA2-A7B6-42AE-A82E-9057EF831B46}" type="presParOf" srcId="{12B78AE8-125B-4357-94A6-3D8FEDEF1281}" destId="{2E0FEB21-7F48-4565-9241-E598AAC0BF12}" srcOrd="3" destOrd="0" presId="urn:microsoft.com/office/officeart/2005/8/layout/vList3#1"/>
    <dgm:cxn modelId="{87C1C904-D384-433D-A87B-F48387B03BD3}" type="presParOf" srcId="{12B78AE8-125B-4357-94A6-3D8FEDEF1281}" destId="{D6292CD6-8EE7-4ED3-8399-12953B91AEA3}" srcOrd="4" destOrd="0" presId="urn:microsoft.com/office/officeart/2005/8/layout/vList3#1"/>
    <dgm:cxn modelId="{AF2B438A-3B2F-4263-BCA6-6BDAB6594181}" type="presParOf" srcId="{D6292CD6-8EE7-4ED3-8399-12953B91AEA3}" destId="{81CF5B97-2EE0-4F91-A603-ABE6A99CB2A0}" srcOrd="0" destOrd="0" presId="urn:microsoft.com/office/officeart/2005/8/layout/vList3#1"/>
    <dgm:cxn modelId="{3798DF27-B36D-497C-829F-D4026250943C}" type="presParOf" srcId="{D6292CD6-8EE7-4ED3-8399-12953B91AEA3}" destId="{F3D997D0-E0D0-43F0-94D7-F3A172567F57}" srcOrd="1" destOrd="0" presId="urn:microsoft.com/office/officeart/2005/8/layout/vList3#1"/>
    <dgm:cxn modelId="{0BDEAD5C-EA39-4823-B4C8-7AF1DC1CF1DC}" type="presParOf" srcId="{12B78AE8-125B-4357-94A6-3D8FEDEF1281}" destId="{32F82AFE-175B-4E8E-9BE8-7A039B5F203D}" srcOrd="5" destOrd="0" presId="urn:microsoft.com/office/officeart/2005/8/layout/vList3#1"/>
    <dgm:cxn modelId="{A0674B43-8387-4F93-AD16-F7548F45B2BB}" type="presParOf" srcId="{12B78AE8-125B-4357-94A6-3D8FEDEF1281}" destId="{E0E586F5-6067-4F6A-A492-BC77924709E7}" srcOrd="6" destOrd="0" presId="urn:microsoft.com/office/officeart/2005/8/layout/vList3#1"/>
    <dgm:cxn modelId="{AF78BE23-812B-4973-8921-A7123ABF7154}" type="presParOf" srcId="{E0E586F5-6067-4F6A-A492-BC77924709E7}" destId="{EDD28DDF-D632-4066-B67A-2812A6FBB6E8}" srcOrd="0" destOrd="0" presId="urn:microsoft.com/office/officeart/2005/8/layout/vList3#1"/>
    <dgm:cxn modelId="{8D7997D8-0428-4B8F-B8C5-F1E7DDF67643}" type="presParOf" srcId="{E0E586F5-6067-4F6A-A492-BC77924709E7}" destId="{9968D6AA-0C30-4E03-8249-C1A351608365}" srcOrd="1" destOrd="0" presId="urn:microsoft.com/office/officeart/2005/8/layout/vList3#1"/>
    <dgm:cxn modelId="{3C22E936-72EA-470D-A9A3-E4519C4F90A6}" type="presParOf" srcId="{12B78AE8-125B-4357-94A6-3D8FEDEF1281}" destId="{7707B04F-F960-4CC4-B997-7FE8CE640A8C}" srcOrd="7" destOrd="0" presId="urn:microsoft.com/office/officeart/2005/8/layout/vList3#1"/>
    <dgm:cxn modelId="{884D0731-B73D-42C5-AB13-489F626F4CE4}" type="presParOf" srcId="{12B78AE8-125B-4357-94A6-3D8FEDEF1281}" destId="{98A0EB49-1B00-401D-832D-79A5355097A8}" srcOrd="8" destOrd="0" presId="urn:microsoft.com/office/officeart/2005/8/layout/vList3#1"/>
    <dgm:cxn modelId="{6B4E2D52-4BE8-48B1-B00C-9CBDCB2B681F}" type="presParOf" srcId="{98A0EB49-1B00-401D-832D-79A5355097A8}" destId="{158B72FE-F670-4C8B-B905-51BD57C9A2AD}" srcOrd="0" destOrd="0" presId="urn:microsoft.com/office/officeart/2005/8/layout/vList3#1"/>
    <dgm:cxn modelId="{C80FBBEB-6164-4762-90EA-F63ED65EB3C1}" type="presParOf" srcId="{98A0EB49-1B00-401D-832D-79A5355097A8}" destId="{D3D84B9C-EE19-4DE1-AA8C-4F84537A630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9D4F70-54A2-4246-9E4D-8F8514F4E47D}">
      <dsp:nvSpPr>
        <dsp:cNvPr id="0" name=""/>
        <dsp:cNvSpPr/>
      </dsp:nvSpPr>
      <dsp:spPr>
        <a:xfrm rot="10800000">
          <a:off x="1370121" y="6254"/>
          <a:ext cx="4557460" cy="615871"/>
        </a:xfrm>
        <a:prstGeom prst="homePlate">
          <a:avLst/>
        </a:prstGeom>
        <a:solidFill>
          <a:srgbClr val="29565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9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Габриелянц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 Юрий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Гургенович–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ведущ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инж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по эксплуатации Лаборатории радиоизотопного комплекса ОЭФ. Рабо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тает в институте с 1989г.</a:t>
          </a:r>
          <a:endParaRPr lang="ru-RU" sz="1400" kern="1200" dirty="0">
            <a:solidFill>
              <a:schemeClr val="bg1"/>
            </a:solidFill>
          </a:endParaRPr>
        </a:p>
      </dsp:txBody>
      <dsp:txXfrm rot="10800000">
        <a:off x="1370121" y="6254"/>
        <a:ext cx="4557460" cy="615871"/>
      </dsp:txXfrm>
    </dsp:sp>
    <dsp:sp modelId="{02465C3C-FEDA-4237-88F7-5380B5B35005}">
      <dsp:nvSpPr>
        <dsp:cNvPr id="0" name=""/>
        <dsp:cNvSpPr/>
      </dsp:nvSpPr>
      <dsp:spPr>
        <a:xfrm>
          <a:off x="924404" y="1675"/>
          <a:ext cx="613835" cy="6284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CBC87-2E3B-4B39-9768-6CF3B16BED05}">
      <dsp:nvSpPr>
        <dsp:cNvPr id="0" name=""/>
        <dsp:cNvSpPr/>
      </dsp:nvSpPr>
      <dsp:spPr>
        <a:xfrm rot="10800000">
          <a:off x="1362730" y="713138"/>
          <a:ext cx="4543797" cy="635659"/>
        </a:xfrm>
        <a:prstGeom prst="homePlate">
          <a:avLst/>
        </a:prstGeom>
        <a:solidFill>
          <a:srgbClr val="2B50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9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Джилкибаев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Жан-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Арыс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Магисович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-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в.н.с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ЛНАВЭ,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д. ф.- м. н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Ра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бота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ет в институте с 1981г.</a:t>
          </a:r>
          <a:endParaRPr lang="ru-RU" sz="1400" kern="1200" dirty="0">
            <a:solidFill>
              <a:schemeClr val="bg1"/>
            </a:solidFill>
          </a:endParaRPr>
        </a:p>
      </dsp:txBody>
      <dsp:txXfrm rot="10800000">
        <a:off x="1362730" y="713138"/>
        <a:ext cx="4543797" cy="635659"/>
      </dsp:txXfrm>
    </dsp:sp>
    <dsp:sp modelId="{7A7A6CF5-C46A-4663-A3E5-F63176C2AC69}">
      <dsp:nvSpPr>
        <dsp:cNvPr id="0" name=""/>
        <dsp:cNvSpPr/>
      </dsp:nvSpPr>
      <dsp:spPr>
        <a:xfrm>
          <a:off x="930845" y="742308"/>
          <a:ext cx="623977" cy="6276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997D0-E0D0-43F0-94D7-F3A172567F57}">
      <dsp:nvSpPr>
        <dsp:cNvPr id="0" name=""/>
        <dsp:cNvSpPr/>
      </dsp:nvSpPr>
      <dsp:spPr>
        <a:xfrm rot="10800000">
          <a:off x="1313749" y="1505857"/>
          <a:ext cx="4584739" cy="660759"/>
        </a:xfrm>
        <a:prstGeom prst="homePlate">
          <a:avLst/>
        </a:prstGeom>
        <a:solidFill>
          <a:srgbClr val="2C45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9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Заварзина 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Валентина Павловна- с. н. с. ЛАЯ, </a:t>
          </a:r>
          <a:r>
            <a:rPr lang="ru-RU" sz="1400" b="1" kern="1200" dirty="0" err="1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кф-мн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,  ученый секретарь ЛАЯ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, к.ф.-м.н. Работает в институте </a:t>
          </a:r>
          <a:r>
            <a:rPr lang="ru-RU" sz="1400" b="1" kern="120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с 1971г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</a:t>
          </a:r>
          <a:endParaRPr lang="ru-RU" sz="1400" kern="1200" dirty="0">
            <a:solidFill>
              <a:schemeClr val="bg1"/>
            </a:solidFill>
          </a:endParaRPr>
        </a:p>
      </dsp:txBody>
      <dsp:txXfrm rot="10800000">
        <a:off x="1313749" y="1505857"/>
        <a:ext cx="4584739" cy="660759"/>
      </dsp:txXfrm>
    </dsp:sp>
    <dsp:sp modelId="{81CF5B97-2EE0-4F91-A603-ABE6A99CB2A0}">
      <dsp:nvSpPr>
        <dsp:cNvPr id="0" name=""/>
        <dsp:cNvSpPr/>
      </dsp:nvSpPr>
      <dsp:spPr>
        <a:xfrm>
          <a:off x="909054" y="1514895"/>
          <a:ext cx="631570" cy="6289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8D6AA-0C30-4E03-8249-C1A351608365}">
      <dsp:nvSpPr>
        <dsp:cNvPr id="0" name=""/>
        <dsp:cNvSpPr/>
      </dsp:nvSpPr>
      <dsp:spPr>
        <a:xfrm rot="10800000">
          <a:off x="1471811" y="2332030"/>
          <a:ext cx="4426657" cy="585774"/>
        </a:xfrm>
        <a:prstGeom prst="homePlate">
          <a:avLst/>
        </a:prstGeom>
        <a:solidFill>
          <a:srgbClr val="2C35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9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Полонский Андрей Леонидович- </a:t>
          </a: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с.н.с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. ЛФЯР,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к.ф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-м.н. 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Работает в институте с 1979г. </a:t>
          </a:r>
          <a:endParaRPr lang="ru-RU" sz="1400" kern="1200" dirty="0">
            <a:solidFill>
              <a:schemeClr val="bg1"/>
            </a:solidFill>
          </a:endParaRPr>
        </a:p>
      </dsp:txBody>
      <dsp:txXfrm rot="10800000">
        <a:off x="1471811" y="2332030"/>
        <a:ext cx="4426657" cy="585774"/>
      </dsp:txXfrm>
    </dsp:sp>
    <dsp:sp modelId="{EDD28DDF-D632-4066-B67A-2812A6FBB6E8}">
      <dsp:nvSpPr>
        <dsp:cNvPr id="0" name=""/>
        <dsp:cNvSpPr/>
      </dsp:nvSpPr>
      <dsp:spPr>
        <a:xfrm>
          <a:off x="949817" y="2303270"/>
          <a:ext cx="643777" cy="65667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B9C-EE19-4DE1-AA8C-4F84537A630E}">
      <dsp:nvSpPr>
        <dsp:cNvPr id="0" name=""/>
        <dsp:cNvSpPr/>
      </dsp:nvSpPr>
      <dsp:spPr>
        <a:xfrm rot="10800000">
          <a:off x="1450172" y="3150797"/>
          <a:ext cx="4449168" cy="546494"/>
        </a:xfrm>
        <a:prstGeom prst="homePlate">
          <a:avLst/>
        </a:prstGeom>
        <a:solidFill>
          <a:srgbClr val="332A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9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Скворцов Виктор Александрович -</a:t>
          </a:r>
          <a:r>
            <a:rPr lang="ru-RU" sz="1400" b="1" kern="1200" dirty="0">
              <a:solidFill>
                <a:srgbClr val="FFFFFF"/>
              </a:solidFill>
              <a:latin typeface="Roboto Condensed Light" panose="020B0604020202020204" charset="0"/>
              <a:ea typeface="Roboto Condensed Light" panose="020B0604020202020204" charset="0"/>
              <a:cs typeface="+mn-cs"/>
            </a:rPr>
            <a:t>Заместитель заведующего ЛАЯ</a:t>
          </a:r>
          <a:r>
            <a:rPr lang="ru-RU" sz="14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Работает в институте с 1970г</a:t>
          </a:r>
          <a:r>
            <a:rPr lang="ru-RU" sz="1000" b="1" kern="12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</a:rPr>
            <a:t>. </a:t>
          </a:r>
          <a:endParaRPr lang="ru-RU" sz="1000" kern="1200" dirty="0">
            <a:solidFill>
              <a:schemeClr val="bg1"/>
            </a:solidFill>
          </a:endParaRPr>
        </a:p>
      </dsp:txBody>
      <dsp:txXfrm rot="10800000">
        <a:off x="1450172" y="3150797"/>
        <a:ext cx="4449168" cy="546494"/>
      </dsp:txXfrm>
    </dsp:sp>
    <dsp:sp modelId="{158B72FE-F670-4C8B-B905-51BD57C9A2AD}">
      <dsp:nvSpPr>
        <dsp:cNvPr id="0" name=""/>
        <dsp:cNvSpPr/>
      </dsp:nvSpPr>
      <dsp:spPr>
        <a:xfrm>
          <a:off x="848375" y="3058644"/>
          <a:ext cx="689308" cy="70382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7927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70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5343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769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244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36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13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272911" y="2635519"/>
            <a:ext cx="6669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6"/>
            <a:ext cx="4941815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347644" y="2871148"/>
            <a:ext cx="307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47644" y="3975449"/>
            <a:ext cx="307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2pPr>
            <a:lvl3pPr lvl="2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3pPr>
            <a:lvl4pPr lvl="3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4pPr>
            <a:lvl5pPr lvl="4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5pPr>
            <a:lvl6pPr lvl="5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6pPr>
            <a:lvl7pPr lvl="6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7pPr>
            <a:lvl8pPr lvl="7" rtl="0">
              <a:spcBef>
                <a:spcPts val="75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8pPr>
            <a:lvl9pPr lvl="8" rtl="0">
              <a:spcBef>
                <a:spcPts val="750"/>
              </a:spcBef>
              <a:spcAft>
                <a:spcPts val="750"/>
              </a:spcAft>
              <a:buClr>
                <a:srgbClr val="FF9800"/>
              </a:buClr>
              <a:buSzPts val="2000"/>
              <a:buNone/>
              <a:defRPr sz="15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3378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41193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▰"/>
              <a:defRPr/>
            </a:lvl1pPr>
            <a:lvl2pPr marL="685800" lvl="1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2pPr>
            <a:lvl3pPr marL="1028700" lvl="2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3pPr>
            <a:lvl4pPr marL="1371600" lvl="3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4pPr>
            <a:lvl5pPr marL="1714500" lvl="4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5pPr>
            <a:lvl6pPr marL="2057400" lvl="5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6pPr>
            <a:lvl7pPr marL="2400300" lvl="6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7pPr>
            <a:lvl8pPr marL="2743200" lvl="7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8pPr>
            <a:lvl9pPr marL="3086100" lvl="8" indent="-285750">
              <a:spcBef>
                <a:spcPts val="750"/>
              </a:spcBef>
              <a:spcAft>
                <a:spcPts val="75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13345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7D623E-F2E6-4E88-B113-10D6F0C63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" b="341"/>
          <a:stretch/>
        </p:blipFill>
        <p:spPr>
          <a:xfrm>
            <a:off x="506469" y="2392666"/>
            <a:ext cx="586683" cy="582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hape 184">
            <a:extLst>
              <a:ext uri="{FF2B5EF4-FFF2-40B4-BE49-F238E27FC236}">
                <a16:creationId xmlns:a16="http://schemas.microsoft.com/office/drawing/2014/main" xmlns="" id="{897BA2EA-8DF4-4966-919A-B819EAFAD9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6469" y="1623102"/>
            <a:ext cx="4346408" cy="22214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ru-RU" dirty="0"/>
              <a:t>УЧЕНЫЙ СОВЕТ</a:t>
            </a:r>
            <a:br>
              <a:rPr lang="ru-RU" dirty="0"/>
            </a:br>
            <a:r>
              <a:rPr lang="ru-RU" dirty="0"/>
              <a:t> ИЯИ РАН</a:t>
            </a:r>
            <a:r>
              <a:rPr lang="ru-RU" b="0" dirty="0"/>
              <a:t/>
            </a:r>
            <a:br>
              <a:rPr lang="ru-RU" b="0" dirty="0"/>
            </a:br>
            <a:r>
              <a:rPr lang="ru-RU" sz="2100" dirty="0"/>
              <a:t>28 ноября 2019 г. </a:t>
            </a:r>
            <a:br>
              <a:rPr lang="ru-RU" sz="2100" dirty="0"/>
            </a:br>
            <a:r>
              <a:rPr lang="ru-RU" sz="2100" dirty="0"/>
              <a:t>г. Москва</a:t>
            </a:r>
            <a:br>
              <a:rPr lang="ru-RU" sz="2100" dirty="0"/>
            </a:br>
            <a:endParaRPr lang="ru-RU" sz="21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2218" y="3634674"/>
            <a:ext cx="4315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Важнейшие достижения </a:t>
            </a:r>
          </a:p>
          <a:p>
            <a:pPr algn="ctr"/>
            <a:r>
              <a:rPr lang="ru-RU" sz="2000" b="1" cap="all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ИЯИ РАН в 2020г.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1298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1775" y="178755"/>
            <a:ext cx="538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cap="all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Важнейшие достижения  ИЯИ РАН в 2019</a:t>
            </a:r>
            <a:r>
              <a:rPr lang="ru-RU" sz="18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г</a:t>
            </a:r>
            <a:endParaRPr lang="ru-RU" sz="18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14954" y="648970"/>
            <a:ext cx="653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На совместной установке ИЯИ РАН и Технологического Института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Карлсруэ КАТРИН поставлено лучшее в мире ограничение на массу электронного антинейтрино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mν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&lt; 1 эВ</a:t>
            </a:r>
          </a:p>
          <a:p>
            <a:pPr algn="just"/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Титов Никита Андреевич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3256791"/>
            <a:ext cx="6536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3. Выполнен предварительный анализ данных 2015, 2017, 2018 и, частично, 2019 года, позволивший выделить первые шесть событий в области энергии 100 ТэВ, где поток астрофизических нейтрино уже превалирует над фоном атмосферных нейтрино.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Baikal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-GVD    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Домогацкий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Григорий Владимирович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14954" y="4350095"/>
            <a:ext cx="5202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4. Открытие СР нарушения в распадах «очарованных» частиц в эксперименте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LHCb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Гущин Евгений Николаевич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14954" y="1521193"/>
            <a:ext cx="6536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2. В Баксанской нейтринной обсерватории ИЯИ РАН в 2019 г. создана и запущена установка BEST (Baksan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Experiment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on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Sterile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Transitions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 с искусственным источником нейтрино 51Cr активностью на уровне ~ 3,5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МКи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по поиску переходов нейтрино в стерильные состояния от искусственного источника нейтрино. Завершен первый этап эксперимента. Источник такого уровня активности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был разработан и создан в результате тесного научно-технического сотрудничества ИЯИ РАН с предприятиями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Госкорпорации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Росатом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Гаврин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Владимир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326696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1775" y="178755"/>
            <a:ext cx="538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cap="all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Важнейшие достижения  ИЯИ РАН в 2019</a:t>
            </a:r>
            <a:r>
              <a:rPr lang="ru-RU" sz="18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г</a:t>
            </a:r>
            <a:endParaRPr lang="ru-RU" sz="18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822052"/>
            <a:ext cx="6536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5. Гамма-астрономия с энергиями выше 100 ТэВ на установке «Ковёр» Баксанской нейтринной обсерватории ИЯИ РАН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Джаппуев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Дахир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Даниялович</a:t>
            </a:r>
            <a:endParaRPr lang="ru-RU" b="1" dirty="0">
              <a:solidFill>
                <a:srgbClr val="2C3576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1575143"/>
            <a:ext cx="653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6. Эксперимент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Тунка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/TAIGA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Лубсандоржиев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Баярто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Константинович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2093773"/>
            <a:ext cx="653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7. Впервые была продемонстрирована чувствительность потока тепловых нейтронов к землетрясениям на расстоянии более 500 км и предложено объяснение этого эффекта.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Стенькин Юрий Васильевич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3094047"/>
            <a:ext cx="6536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8. Впервые показано, что источником избыточного электромагнитного излучения является локально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термализованная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плотная ядерная материя, которая образуется в процессе столкновениях тяжелых ядер. </a:t>
            </a:r>
          </a:p>
          <a:p>
            <a:pPr algn="just"/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Свойства материи в нейтронных звездах могут изучаться на Земле в ядро-ядерных экспериментах при достаточно умеренных энергиях столкновений.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Губер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Федор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Фридрихович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9546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1775" y="178755"/>
            <a:ext cx="538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cap="all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Важнейшие достижения  ИЯИ РАН в 2019</a:t>
            </a:r>
            <a:r>
              <a:rPr lang="ru-RU" sz="18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г</a:t>
            </a:r>
            <a:endParaRPr lang="ru-RU" sz="18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868219"/>
            <a:ext cx="653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9. Отскок и генезис в расширенных скалярно-тензорных теориях гравитации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Рубаков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Валерий Анатольевич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1391439"/>
            <a:ext cx="6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10. По данным наземной решетки Обсерватории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Telescope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Array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получена оценка средней массы космических лучей ультравысоких энергий в диапазоне от 10</a:t>
            </a:r>
            <a:r>
              <a:rPr lang="ru-RU" b="1" baseline="30000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18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до 10</a:t>
            </a:r>
            <a:r>
              <a:rPr lang="ru-RU" b="1" baseline="30000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20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эВ и ограничения на поток космических гамма-квантов с энергией выше 10</a:t>
            </a:r>
            <a:r>
              <a:rPr lang="ru-RU" b="1" baseline="30000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18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эВ.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Рубцов Григорий Игоревич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2892331"/>
            <a:ext cx="6536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12. Ограничение на взаимодействие частиц сверхлегкой темной материи с фотонами (совместно с ФИАН).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Троицкий Сергей Вадимович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2357328"/>
            <a:ext cx="653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11. Новые результаты, полученные в эксперименте NA64.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Гниненко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Сергей Николаевич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3682393"/>
            <a:ext cx="653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13. Коллаборация НОВА опубликовала первые результаты, полученные с пучком мюонных антинейтрино, согласно которым мюонные антинейтрино осциллируют в электронные.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Буткевич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Анатолий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xmlns="" val="419979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1775" y="178755"/>
            <a:ext cx="538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cap="all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Важнейшие достижения  ИЯИ РАН в 2019</a:t>
            </a:r>
            <a:r>
              <a:rPr lang="ru-RU" sz="18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г</a:t>
            </a:r>
            <a:endParaRPr lang="ru-RU" sz="18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894558"/>
            <a:ext cx="6536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14. Наблюдение новых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пентакварков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в эксперименте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LHCb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Гущин Евгений Николаевич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2028" y="1402741"/>
            <a:ext cx="6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15. Разогрев в модели инфляции на поле Хиггса и модифицированным гравитационным сектором.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Горбунов Дмитрий Сергеевич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16 .Предложен новый метод обработки данных по крупномасштабной структуре Вселенной будущих глубоких обзоров неба, таких как «Евклид». 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 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Чудайкин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Антон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2028" y="2712371"/>
            <a:ext cx="6536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1. Исследованы и разработаны мишенные технологии для получения большого количества продукта и радиохимические методики для селективного выделения 117mSn из облученных мишеней сурьмы или устойчивого интерметаллического соединения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TiSb</a:t>
            </a:r>
            <a:endParaRPr lang="ru-RU" b="1" dirty="0">
              <a:solidFill>
                <a:srgbClr val="2C3576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Жуйков Борис Леонидович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9CAD86-45C0-4D78-87D7-E10E1AADA868}"/>
              </a:ext>
            </a:extLst>
          </p:cNvPr>
          <p:cNvSpPr/>
          <p:nvPr/>
        </p:nvSpPr>
        <p:spPr>
          <a:xfrm>
            <a:off x="104650" y="3852197"/>
            <a:ext cx="6536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2. Разработка и создание измерителей формы сгустков ускоренных частиц.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3. Разработка компактного линейного ускорителя протонов прикладного назначения.</a:t>
            </a:r>
          </a:p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Координатор: </a:t>
            </a:r>
            <a:r>
              <a:rPr lang="ru-RU" b="1" dirty="0" err="1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Фещенко</a:t>
            </a:r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 Александр Владимирович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773" y="2487875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2C3576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Прикладные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10607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90" y="3043885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  <a:cs typeface="Roboto Condensed"/>
              </a:rPr>
              <a:t>"Доклад комиссии о поправках к   Правилам расчета ПРНД на 2019 г."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437" y="4405667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39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</a:rPr>
              <a:t>Куденко Ю.Г.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1477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90" y="3486904"/>
            <a:ext cx="3946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  <a:cs typeface="Roboto Condensed"/>
              </a:rPr>
              <a:t>Внесение в книгу Почета ИЯИ РАН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054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840876" y="149585"/>
            <a:ext cx="392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cap="all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>Внесение в книгу Почета ИЯИ РАН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2DE64A36-334F-445B-B7B4-75FA9B607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9565033"/>
              </p:ext>
            </p:extLst>
          </p:nvPr>
        </p:nvGraphicFramePr>
        <p:xfrm>
          <a:off x="-185836" y="793490"/>
          <a:ext cx="6894345" cy="379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604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8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097" y="3107631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</a:rPr>
              <a:t>Выборы по объявленным конкурсам на вакантные должности</a:t>
            </a:r>
            <a:endParaRPr lang="ru-RU" sz="2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/>
              <a:ea typeface="Roboto Condensed Light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7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EC919-64DD-4D50-83EC-1DE167D05F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18A3DB9-03C7-488F-ACA1-C8942B43B58C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59CC9EC-5EB7-49E1-ABBD-87E4AAD2E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9BBF219-6CB6-47A6-A685-595A4236B244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64E04E-8ADE-4EB5-88FC-F8DC62083D03}"/>
              </a:ext>
            </a:extLst>
          </p:cNvPr>
          <p:cNvSpPr/>
          <p:nvPr/>
        </p:nvSpPr>
        <p:spPr>
          <a:xfrm>
            <a:off x="5213678" y="2516230"/>
            <a:ext cx="165898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РЫБАКОВ</a:t>
            </a:r>
          </a:p>
          <a:p>
            <a:pPr algn="ctr"/>
            <a:r>
              <a:rPr lang="ru-RU" b="1" dirty="0"/>
              <a:t>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Иван</a:t>
            </a:r>
          </a:p>
          <a:p>
            <a:pPr algn="ctr"/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 Викторович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285DE67-7D0F-455A-BEEC-6B7401007008}"/>
              </a:ext>
            </a:extLst>
          </p:cNvPr>
          <p:cNvSpPr/>
          <p:nvPr/>
        </p:nvSpPr>
        <p:spPr>
          <a:xfrm>
            <a:off x="110097" y="2816049"/>
            <a:ext cx="5242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Соавтор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11 научных публикаций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, индексируемых в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Scopus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и/или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Web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of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Science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lang="ru-RU" sz="1100" kern="5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С 2014 г. по н.в. участвовал в российских и международных научных конференциях (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ЛаПЛАЗ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, </a:t>
            </a:r>
            <a:r>
              <a:rPr lang="en-US" kern="50" dirty="0" err="1">
                <a:latin typeface="Roboto Condensed Light" panose="020B0604020202020204" charset="0"/>
                <a:ea typeface="Roboto Condensed Light" panose="020B0604020202020204" charset="0"/>
              </a:rPr>
              <a:t>RuPAC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) с устными и стендовыми докладами по тематике исследований. </a:t>
            </a:r>
          </a:p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05.06.2019 Рыбаков И.В. сдал на оценку «отлично» Государственную Итоговую Аттестацию аспирантов </a:t>
            </a:r>
          </a:p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Тема: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«Разработка ускоряющего резонатора для участка средней энергии в интенсивном линейном ускорителе ионов водорода».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75FF4996-7F29-4DC4-95FC-5EEAB854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126" y="311537"/>
            <a:ext cx="4965071" cy="879541"/>
          </a:xfrm>
        </p:spPr>
        <p:txBody>
          <a:bodyPr/>
          <a:lstStyle/>
          <a:p>
            <a:pPr algn="ctr"/>
            <a:r>
              <a:rPr lang="ru-RU" sz="1600" dirty="0"/>
              <a:t>МЛАДШЕГО НАУЧНОГО СОТРУДНИКА ЛАБОРАТОРИИ</a:t>
            </a:r>
            <a:r>
              <a:rPr lang="ru-RU" dirty="0"/>
              <a:t> </a:t>
            </a:r>
            <a:r>
              <a:rPr lang="ru-RU" sz="1600" cap="all" dirty="0"/>
              <a:t>ускоряющих систем </a:t>
            </a:r>
            <a:r>
              <a:rPr lang="ru-RU" sz="1600" dirty="0"/>
              <a:t>ИЯИ РАН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9" b="6772"/>
          <a:stretch/>
        </p:blipFill>
        <p:spPr>
          <a:xfrm>
            <a:off x="5362787" y="541848"/>
            <a:ext cx="1360766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229874" y="1286201"/>
            <a:ext cx="410807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Образование высшее (НИЯУ МИФИ, 2015г.)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15573" y="1530430"/>
            <a:ext cx="5420361" cy="1417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05.2015 по н.в. </a:t>
            </a:r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инженер Отдела Ускорительного Комплекса ИЯИ РАН (сектор ВЧ питания основной части линейного ускорителя, руководитель – В.Н. Леонтьев); </a:t>
            </a:r>
          </a:p>
          <a:p>
            <a:pPr marL="228600"/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10.2015 по 09.2019</a:t>
            </a:r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аспирант ИЯИ РАН специальность 01.04.01 «Приборы и методы экспериментальной физики», руководитель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в.н.с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. ОУК Парамонов В.В.;</a:t>
            </a:r>
          </a:p>
        </p:txBody>
      </p:sp>
    </p:spTree>
    <p:extLst>
      <p:ext uri="{BB962C8B-B14F-4D97-AF65-F5344CB8AC3E}">
        <p14:creationId xmlns:p14="http://schemas.microsoft.com/office/powerpoint/2010/main" xmlns="" val="201330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2" name="Shape 189">
            <a:extLst>
              <a:ext uri="{FF2B5EF4-FFF2-40B4-BE49-F238E27FC236}">
                <a16:creationId xmlns:a16="http://schemas.microsoft.com/office/drawing/2014/main" xmlns="" id="{17A0D9E3-0808-4E38-9934-3F0A4A48F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883" y="479399"/>
            <a:ext cx="3943800" cy="5746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ru-RU" sz="2400" dirty="0"/>
              <a:t>ПОВЕСТКА ЗАСЕДАНИЯ</a:t>
            </a:r>
            <a:endParaRPr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906617-3067-4D3B-AE74-815D985E07EB}"/>
              </a:ext>
            </a:extLst>
          </p:cNvPr>
          <p:cNvSpPr/>
          <p:nvPr/>
        </p:nvSpPr>
        <p:spPr>
          <a:xfrm>
            <a:off x="110113" y="1379645"/>
            <a:ext cx="6747903" cy="39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00"/>
              </a:buClr>
              <a:buSzPts val="1350"/>
              <a:buFont typeface="+mj-lt"/>
              <a:buAutoNum type="arabicPeriod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О текущей ситуации в РАН, Министерстве науки и высшего образования РФ, актуальных задачах Института. </a:t>
            </a:r>
            <a:r>
              <a:rPr lang="ru-RU" sz="1600" b="1" dirty="0" err="1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Л.В.Кравчук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 (30 мин)</a:t>
            </a:r>
          </a:p>
          <a:p>
            <a:pPr marL="342900" indent="-342900">
              <a:lnSpc>
                <a:spcPct val="115000"/>
              </a:lnSpc>
              <a:buClr>
                <a:srgbClr val="000000"/>
              </a:buClr>
              <a:buSzPts val="1350"/>
              <a:buFont typeface="+mj-lt"/>
              <a:buAutoNum type="arabicPeriod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Важнейшие достижения ИЯИ РАН в 2019г. 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(20 мин)</a:t>
            </a:r>
          </a:p>
          <a:p>
            <a:pPr marL="342900" indent="-342900">
              <a:lnSpc>
                <a:spcPct val="115000"/>
              </a:lnSpc>
              <a:buClr>
                <a:srgbClr val="000000"/>
              </a:buClr>
              <a:buSzPts val="1350"/>
              <a:buFont typeface="+mj-lt"/>
              <a:buAutoNum type="arabicPeriod"/>
            </a:pPr>
            <a:r>
              <a:rPr lang="ru-RU" sz="1600" b="1" dirty="0">
                <a:latin typeface="Roboto Condensed" panose="020B0604020202020204" charset="0"/>
                <a:ea typeface="Roboto Condensed" panose="020B0604020202020204" charset="0"/>
              </a:rPr>
              <a:t>"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Доклад комиссии о поправках к   Правилам расчета ПРНД на 2020 г." (Ю. Г. Куденко, 10 мин)</a:t>
            </a:r>
          </a:p>
          <a:p>
            <a:pPr marL="342900" indent="-342900">
              <a:lnSpc>
                <a:spcPct val="115000"/>
              </a:lnSpc>
              <a:buClr>
                <a:srgbClr val="000000"/>
              </a:buClr>
              <a:buSzPts val="1350"/>
              <a:buFont typeface="+mj-lt"/>
              <a:buAutoNum type="arabicPeriod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Внесение в книгу Почета ИЯИ РАН. (10 мин)</a:t>
            </a: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Выборы по объявленным конкурсам на вакантные должности: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младшего научного сотрудника Лаборатории подземного сцинтилляционного телескопа Баксанской нейтринной   обсерватории</a:t>
            </a:r>
          </a:p>
          <a:p>
            <a:pPr marL="285750" lvl="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младшего научного сотрудника Лаборатории ускоряющих систем   Отдела ускорительного комплекса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 startAt="6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 "60 лет ЛФЯР".  (В.Г. Недорезов, 15 мин)</a:t>
            </a:r>
          </a:p>
          <a:p>
            <a:pPr marL="342900" indent="-342900">
              <a:lnSpc>
                <a:spcPct val="115000"/>
              </a:lnSpc>
              <a:buClr>
                <a:srgbClr val="000000"/>
              </a:buClr>
              <a:buSzPts val="1350"/>
              <a:buFont typeface="+mj-lt"/>
              <a:buAutoNum type="arabicPeriod" startAt="7"/>
            </a:pPr>
            <a:r>
              <a:rPr lang="ru-RU" sz="1600" b="1" dirty="0">
                <a:solidFill>
                  <a:srgbClr val="263248"/>
                </a:solidFill>
                <a:latin typeface="Roboto Condensed" panose="020B0604020202020204" charset="0"/>
                <a:ea typeface="Roboto Condensed" panose="020B0604020202020204" charset="0"/>
              </a:rPr>
              <a:t>Разное</a:t>
            </a:r>
          </a:p>
          <a:p>
            <a:pPr lvl="0">
              <a:lnSpc>
                <a:spcPct val="115000"/>
              </a:lnSpc>
              <a:buClr>
                <a:srgbClr val="000000"/>
              </a:buClr>
              <a:buSzPts val="1350"/>
            </a:pPr>
            <a:endParaRPr lang="en-US" sz="1600" b="1" dirty="0">
              <a:solidFill>
                <a:srgbClr val="263248"/>
              </a:solidFill>
              <a:latin typeface="Roboto Condensed" panose="020B0604020202020204" charset="0"/>
              <a:ea typeface="Roboto Condensed" panose="020B0604020202020204" charset="0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24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EC919-64DD-4D50-83EC-1DE167D05F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18A3DB9-03C7-488F-ACA1-C8942B43B58C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59CC9EC-5EB7-49E1-ABBD-87E4AAD2E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9BBF219-6CB6-47A6-A685-595A4236B244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64E04E-8ADE-4EB5-88FC-F8DC62083D03}"/>
              </a:ext>
            </a:extLst>
          </p:cNvPr>
          <p:cNvSpPr/>
          <p:nvPr/>
        </p:nvSpPr>
        <p:spPr>
          <a:xfrm>
            <a:off x="5213678" y="2516230"/>
            <a:ext cx="165898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cap="all" dirty="0" err="1">
                <a:solidFill>
                  <a:srgbClr val="263248"/>
                </a:solidFill>
                <a:latin typeface="Roboto Condensed Light"/>
                <a:ea typeface="Roboto Condensed Light"/>
              </a:rPr>
              <a:t>Унатлоков</a:t>
            </a:r>
            <a:r>
              <a:rPr lang="ru-RU" sz="1500" b="1" cap="all" dirty="0">
                <a:solidFill>
                  <a:srgbClr val="263248"/>
                </a:solidFill>
                <a:latin typeface="Roboto Condensed Light"/>
                <a:ea typeface="Roboto Condensed Light"/>
              </a:rPr>
              <a:t> </a:t>
            </a:r>
            <a:r>
              <a:rPr lang="ru-RU" b="1" dirty="0"/>
              <a:t>Ислам </a:t>
            </a:r>
            <a:r>
              <a:rPr lang="ru-RU" b="1" dirty="0" err="1"/>
              <a:t>Бесланович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285DE67-7D0F-455A-BEEC-6B7401007008}"/>
              </a:ext>
            </a:extLst>
          </p:cNvPr>
          <p:cNvSpPr/>
          <p:nvPr/>
        </p:nvSpPr>
        <p:spPr>
          <a:xfrm>
            <a:off x="100816" y="3415865"/>
            <a:ext cx="5242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Соавтор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1 научной публикации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в журнале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Journal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of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Instrumentation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</a:p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С 2016 г. по н.в. участвовал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в 5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российских и международных научных конференциях с устными докладами по тематике исследований. </a:t>
            </a:r>
          </a:p>
          <a:p>
            <a:pPr algn="just"/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Подготовка диссертации по теме: </a:t>
            </a:r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«Изучение мюонной компоненты космических лучей на БПСТ».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xmlns="" id="{75FF4996-7F29-4DC4-95FC-5EEAB854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126" y="311537"/>
            <a:ext cx="5117667" cy="879541"/>
          </a:xfrm>
        </p:spPr>
        <p:txBody>
          <a:bodyPr/>
          <a:lstStyle/>
          <a:p>
            <a:pPr algn="ctr"/>
            <a:r>
              <a:rPr lang="ru-RU" sz="1600" dirty="0"/>
              <a:t>МЛАДШЕГО НАУЧНОГО СОТРУДНИКА ЛАБОРАТОРИИ</a:t>
            </a:r>
            <a:r>
              <a:rPr lang="ru-RU" dirty="0"/>
              <a:t> </a:t>
            </a:r>
            <a:r>
              <a:rPr lang="ru-RU" sz="1600" cap="all" dirty="0"/>
              <a:t>подземного сцинтилляционного телескопа </a:t>
            </a:r>
            <a:br>
              <a:rPr lang="ru-RU" sz="1600" cap="all" dirty="0"/>
            </a:br>
            <a:r>
              <a:rPr lang="ru-RU" sz="1600" cap="all" dirty="0"/>
              <a:t>БНО ИЯИ РАН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9874" y="1286201"/>
            <a:ext cx="4108076" cy="32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Образование высшее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816" y="1526055"/>
            <a:ext cx="5420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10.2015 по 08.2016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– старший лаборант Научно-образовательного центра НЕВОД, НИЯУ МИФИ;</a:t>
            </a:r>
          </a:p>
          <a:p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09.2016 по 08.2018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– инженер Научно-образовательного центра НЕВОД, НИЯУ МИФИ;</a:t>
            </a:r>
          </a:p>
          <a:p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09.2018 по 01.2019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– младший научный сотрудник НИЦ «Курчатовский институт» - ИФВЭ;</a:t>
            </a:r>
          </a:p>
          <a:p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02.2019 по 07.2019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– стажер АО «БДО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Юникон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 Бизнес </a:t>
            </a:r>
            <a:r>
              <a:rPr lang="ru-RU" kern="50" dirty="0" err="1">
                <a:latin typeface="Roboto Condensed Light" panose="020B0604020202020204" charset="0"/>
                <a:ea typeface="Roboto Condensed Light" panose="020B0604020202020204" charset="0"/>
              </a:rPr>
              <a:t>Солюшнс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»;</a:t>
            </a:r>
          </a:p>
          <a:p>
            <a:r>
              <a:rPr lang="ru-RU" b="1" kern="50" dirty="0">
                <a:latin typeface="Roboto Condensed Light" panose="020B0604020202020204" charset="0"/>
                <a:ea typeface="Roboto Condensed Light" panose="020B0604020202020204" charset="0"/>
              </a:rPr>
              <a:t>с 10.2019 </a:t>
            </a:r>
            <a:r>
              <a:rPr lang="ru-RU" kern="50" dirty="0">
                <a:latin typeface="Roboto Condensed Light" panose="020B0604020202020204" charset="0"/>
                <a:ea typeface="Roboto Condensed Light" panose="020B0604020202020204" charset="0"/>
              </a:rPr>
              <a:t>по настоящее время – стажер-исследователь БНО ИЯИ РАН;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331" y="632484"/>
            <a:ext cx="1313678" cy="1763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383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747" y="3446516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  <a:cs typeface="Roboto Condensed"/>
              </a:rPr>
              <a:t>"60 лет ЛФЯР"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160" y="4031291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39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</a:rPr>
              <a:t>Недорезов В.Г.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5677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5" name="Shape 224"/>
          <p:cNvSpPr txBox="1"/>
          <p:nvPr/>
        </p:nvSpPr>
        <p:spPr>
          <a:xfrm>
            <a:off x="142122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95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endParaRPr sz="95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3052" y="3582050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ea typeface="Roboto Condensed Light"/>
                <a:sym typeface="Roboto Condensed Light"/>
              </a:rPr>
              <a:t>РАЗНОЕ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AD832A25-3066-4373-B612-0C4387E8609F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6657DE5-18A8-4591-AA98-A29E10EDD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1B59E27-4DC0-4785-A559-127EF2BEC781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06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110097" y="3133476"/>
            <a:ext cx="3688014" cy="1223538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ts val="1350"/>
            </a:pPr>
            <a:r>
              <a:rPr lang="ru-RU" sz="1600" cap="all" dirty="0"/>
              <a:t>О текущей ситуации в РАН, Министерстве науки и высшего образования РФ, актуальных задачах Института</a:t>
            </a:r>
            <a:endParaRPr lang="ru-RU" sz="1600" cap="all" dirty="0">
              <a:sym typeface="Roboto Condensed Light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136004" y="4357013"/>
            <a:ext cx="1636200" cy="4126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750"/>
              </a:spcAft>
            </a:pPr>
            <a:r>
              <a:rPr lang="ru-RU" sz="2200" b="1" dirty="0">
                <a:solidFill>
                  <a:srgbClr val="E390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Л.В.Кравчук</a:t>
            </a:r>
            <a:endParaRPr sz="2200" b="1" dirty="0">
              <a:solidFill>
                <a:srgbClr val="E390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5713500" y="4120313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162747" y="674809"/>
            <a:ext cx="1636200" cy="235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9500" b="1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9500" b="1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3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819A3B-8435-4330-8CED-099361B9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629A0F4-BA2F-4878-A5DA-8DD512CB01EE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B1C5E851-953F-44D3-A249-504FA67A03AA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97DF58E-5F66-4DFB-B57F-CF2CFA9BE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F377674-F418-41B0-A458-E431A5EE4F70}"/>
              </a:ext>
            </a:extLst>
          </p:cNvPr>
          <p:cNvSpPr/>
          <p:nvPr/>
        </p:nvSpPr>
        <p:spPr>
          <a:xfrm>
            <a:off x="2279227" y="1477425"/>
            <a:ext cx="43390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Министерство науки и высшего образования Российской Федерации проводило конкурсный отбор проектов по Поддержке и развитие центров коллективного пользования научным оборудованием для обеспечения реализации исследовательских программ и проектов по перспективным научным направлениям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ACA45BF-5BC3-4F6B-B34A-2F80AEAE193D}"/>
              </a:ext>
            </a:extLst>
          </p:cNvPr>
          <p:cNvSpPr/>
          <p:nvPr/>
        </p:nvSpPr>
        <p:spPr>
          <a:xfrm>
            <a:off x="102529" y="330784"/>
            <a:ext cx="46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sym typeface="Roboto Condensed"/>
              </a:rPr>
              <a:t>Грант 2019-2020 на поддержку и развитие центров коллективного пользования научным оборудованием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35A5FC-ACC9-402B-8ACA-D88A9DD0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90" y="1682141"/>
            <a:ext cx="1948644" cy="1299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64F92F-AFDB-4293-9325-5BEB4D35DA7A}"/>
              </a:ext>
            </a:extLst>
          </p:cNvPr>
          <p:cNvSpPr txBox="1"/>
          <p:nvPr/>
        </p:nvSpPr>
        <p:spPr>
          <a:xfrm>
            <a:off x="0" y="3355117"/>
            <a:ext cx="67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Поздравляем  </a:t>
            </a:r>
            <a:r>
              <a:rPr lang="ru-RU" sz="18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ЦКП Баксанская нейтринная обсерватория ИЯИ РАН с победой  в этом конкурсе!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9AE6943-4BF5-43B8-8702-F6D3F7A37062}"/>
              </a:ext>
            </a:extLst>
          </p:cNvPr>
          <p:cNvSpPr/>
          <p:nvPr/>
        </p:nvSpPr>
        <p:spPr>
          <a:xfrm>
            <a:off x="-74271" y="4063259"/>
            <a:ext cx="66925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7200"/>
                </a:solidFill>
                <a:latin typeface="Roboto Condensed Light"/>
                <a:ea typeface="Roboto Condensed Light"/>
                <a:cs typeface="Roboto Condensed Light"/>
              </a:rPr>
              <a:t>Желаем здоровья и дальнейших успехов в проведении фундаментальных научных исследований!!!</a:t>
            </a:r>
          </a:p>
          <a:p>
            <a:pPr algn="just"/>
            <a:r>
              <a:rPr lang="ru-RU" dirty="0">
                <a:solidFill>
                  <a:srgbClr val="000066"/>
                </a:solidFill>
                <a:latin typeface="Verdana" panose="020B060403050404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63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0D5C2-A1EF-443E-8246-9AC6ACB9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7" y="385751"/>
            <a:ext cx="4896166" cy="766200"/>
          </a:xfrm>
        </p:spPr>
        <p:txBody>
          <a:bodyPr/>
          <a:lstStyle/>
          <a:p>
            <a:r>
              <a:rPr lang="ru-RU" sz="1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/>
              </a:rPr>
              <a:t>программа развития синхротронных и нейтронных исследований на 2019–2027 годы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600033-040A-4774-BF8D-2277BA0652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C5BF31C-5286-4CB7-9360-7570FA1F4C12}"/>
              </a:ext>
            </a:extLst>
          </p:cNvPr>
          <p:cNvSpPr/>
          <p:nvPr/>
        </p:nvSpPr>
        <p:spPr>
          <a:xfrm>
            <a:off x="76897" y="1343020"/>
            <a:ext cx="6525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Утвержден план реализации федеральной программы развития синхротронных и нейтронных исследований на 2019–2027 годы. </a:t>
            </a:r>
          </a:p>
          <a:p>
            <a:pPr algn="just"/>
            <a:endParaRPr lang="ru-RU" sz="800" b="1" dirty="0">
              <a:solidFill>
                <a:schemeClr val="accent1">
                  <a:lumMod val="50000"/>
                </a:schemeClr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Он был рассмотрен на заседании Совета под председательством вице-премьера Татьяны Голиковой и помощника президента Андрея Фурсенко. </a:t>
            </a:r>
          </a:p>
          <a:p>
            <a:pPr algn="just"/>
            <a:endParaRPr lang="ru-RU" sz="800" b="1" dirty="0">
              <a:solidFill>
                <a:schemeClr val="accent1">
                  <a:lumMod val="50000"/>
                </a:schemeClr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В рамках программы запланированы модернизация источника синхротронного излучения «КИСИ-Курчатов», строительство синхротрона поколения 4+ под Новосибирском и источника синхротронного излучения на острове Русский. В стадии завершения находится создание самого мощного в мире исследовательского реактора ПИК на площадке НИЦ «Курчатовский институт» в Гатчине. Также запланировано создание уникальной установки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мегакласса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, включающей кольцевой ускоритель и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рентгеновский лазер на свободных электронах.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92B57F0-F2BA-41BF-B63A-6212FD053961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534D586-9B60-48F8-ABAE-B1CF05F36C0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936AFC40-98AB-494C-92D7-42CD86852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7198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A459139-8E05-40B4-93B1-7061268E3E63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0070BC9-AB90-490A-9E43-964D2797963C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C2C58CEB-B60A-4A01-B69D-ECF80190A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38A8AF-F3B7-4F66-8C7D-F7C44146C63E}"/>
              </a:ext>
            </a:extLst>
          </p:cNvPr>
          <p:cNvSpPr txBox="1"/>
          <p:nvPr/>
        </p:nvSpPr>
        <p:spPr>
          <a:xfrm>
            <a:off x="110097" y="501536"/>
            <a:ext cx="221727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>Выборы в РАН</a:t>
            </a:r>
            <a:r>
              <a:rPr lang="ru-RU" sz="17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/>
            </a:r>
            <a:br>
              <a:rPr lang="ru-RU" sz="17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97" y="1327901"/>
            <a:ext cx="669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 11 по 15 ноября в Москве прошло Общее собрание РАН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4B3083-2938-467C-BBC2-B72ADBF1077D}"/>
              </a:ext>
            </a:extLst>
          </p:cNvPr>
          <p:cNvSpPr/>
          <p:nvPr/>
        </p:nvSpPr>
        <p:spPr>
          <a:xfrm>
            <a:off x="2505141" y="1631453"/>
            <a:ext cx="43659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66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>Отделение физических наук РАН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Кведер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Виталий Владимирович – физика и астрономия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Хазанов Ефим Аркадьевич – физика и астрономия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Чуразов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Евгений Михайлович – физика и астрономия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Бондарь Александр Евгеньевич – ядерная физика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Мешков Игорь Николаевич – ядерная физика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C94D28-78EB-41D7-A3BD-457551AE2D2E}"/>
              </a:ext>
            </a:extLst>
          </p:cNvPr>
          <p:cNvSpPr/>
          <p:nvPr/>
        </p:nvSpPr>
        <p:spPr>
          <a:xfrm>
            <a:off x="32810" y="3012223"/>
            <a:ext cx="6741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662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</a:rPr>
              <a:t>Отделение физических наук РАН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Гинзбург Наум Самуилович – физика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Долгополов Валерий Тимофеевич – физика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Иногамов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Наиль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Алимович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– физика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Смирнов Александр Иванович – физика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Быков Андрей Михайлович – астрономия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Тучин Валерий Викторович – медицинская физика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Боос Эдуард Эрнстович – ядерная физика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Кекелидзе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Владимир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Димитриевич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 – ядерная физика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B2713F-EDE1-4229-93CB-2F87C7AFB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93" y="1769545"/>
            <a:ext cx="2279176" cy="11395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15074E-8407-40CF-A089-A84F226C97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81" r="6035"/>
          <a:stretch/>
        </p:blipFill>
        <p:spPr>
          <a:xfrm>
            <a:off x="4039325" y="3118172"/>
            <a:ext cx="2169994" cy="14157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7C65A0-CC2D-4B71-9873-2B7201C3962A}"/>
              </a:ext>
            </a:extLst>
          </p:cNvPr>
          <p:cNvGrpSpPr/>
          <p:nvPr/>
        </p:nvGrpSpPr>
        <p:grpSpPr>
          <a:xfrm>
            <a:off x="104650" y="-37786"/>
            <a:ext cx="981633" cy="261610"/>
            <a:chOff x="104650" y="-37786"/>
            <a:chExt cx="981633" cy="26161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F58769D4-81D4-495F-98DD-372CEAC16AE9}"/>
                </a:ext>
              </a:extLst>
            </p:cNvPr>
            <p:cNvSpPr/>
            <p:nvPr/>
          </p:nvSpPr>
          <p:spPr>
            <a:xfrm>
              <a:off x="206773" y="-37786"/>
              <a:ext cx="8795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ИЯИ РАН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E602310-7664-44D6-B095-807DB51B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04650" y="6875"/>
              <a:ext cx="173060" cy="171880"/>
            </a:xfrm>
            <a:prstGeom prst="ellipse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D9FE59C-47B6-4DC1-8F8A-93CC180EEFF4}"/>
              </a:ext>
            </a:extLst>
          </p:cNvPr>
          <p:cNvGrpSpPr/>
          <p:nvPr/>
        </p:nvGrpSpPr>
        <p:grpSpPr>
          <a:xfrm>
            <a:off x="3513591" y="901237"/>
            <a:ext cx="3025172" cy="458410"/>
            <a:chOff x="104650" y="1945555"/>
            <a:chExt cx="6724400" cy="65781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7E2C46F-90E3-4CAC-8BDB-6C6A084535A2}"/>
                </a:ext>
              </a:extLst>
            </p:cNvPr>
            <p:cNvSpPr/>
            <p:nvPr/>
          </p:nvSpPr>
          <p:spPr>
            <a:xfrm>
              <a:off x="104650" y="1945555"/>
              <a:ext cx="6637870" cy="657813"/>
            </a:xfrm>
            <a:prstGeom prst="rect">
              <a:avLst/>
            </a:prstGeom>
            <a:solidFill>
              <a:srgbClr val="344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1200"/>
                </a:spcBef>
                <a:spcAft>
                  <a:spcPts val="1200"/>
                </a:spcAft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AD5C43C-7D09-4CC7-9A65-72FE9CE102C1}"/>
                </a:ext>
              </a:extLst>
            </p:cNvPr>
            <p:cNvSpPr/>
            <p:nvPr/>
          </p:nvSpPr>
          <p:spPr>
            <a:xfrm>
              <a:off x="104650" y="1973140"/>
              <a:ext cx="6724400" cy="485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rPr>
                <a:t>Доп.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rPr>
                <a:t>Госзадание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rPr>
                <a:t> ~ 42 млн руб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3F06EC7-8F02-4007-8530-4D4218237CA4}"/>
              </a:ext>
            </a:extLst>
          </p:cNvPr>
          <p:cNvGrpSpPr/>
          <p:nvPr/>
        </p:nvGrpSpPr>
        <p:grpSpPr>
          <a:xfrm>
            <a:off x="3513591" y="1615694"/>
            <a:ext cx="3105644" cy="1263983"/>
            <a:chOff x="907974" y="1581574"/>
            <a:chExt cx="4639282" cy="61214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DB565510-BC49-4D9A-9911-37FEAE3FC31C}"/>
                </a:ext>
              </a:extLst>
            </p:cNvPr>
            <p:cNvGrpSpPr/>
            <p:nvPr/>
          </p:nvGrpSpPr>
          <p:grpSpPr>
            <a:xfrm>
              <a:off x="908723" y="1598743"/>
              <a:ext cx="4638533" cy="584774"/>
              <a:chOff x="104650" y="1945555"/>
              <a:chExt cx="6724400" cy="657813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2F64012F-2C2E-4682-AE70-9A66D741BABD}"/>
                  </a:ext>
                </a:extLst>
              </p:cNvPr>
              <p:cNvSpPr/>
              <p:nvPr/>
            </p:nvSpPr>
            <p:spPr>
              <a:xfrm>
                <a:off x="104650" y="1945555"/>
                <a:ext cx="6637870" cy="657813"/>
              </a:xfrm>
              <a:prstGeom prst="rect">
                <a:avLst/>
              </a:prstGeom>
              <a:solidFill>
                <a:srgbClr val="3444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DB09B0B4-E25F-4433-A6B3-217B24CA81D7}"/>
                  </a:ext>
                </a:extLst>
              </p:cNvPr>
              <p:cNvSpPr/>
              <p:nvPr/>
            </p:nvSpPr>
            <p:spPr>
              <a:xfrm>
                <a:off x="104650" y="1973140"/>
                <a:ext cx="6724400" cy="44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64D825D8-BCA5-47CC-B7C7-2C49A2432716}"/>
                </a:ext>
              </a:extLst>
            </p:cNvPr>
            <p:cNvSpPr/>
            <p:nvPr/>
          </p:nvSpPr>
          <p:spPr>
            <a:xfrm>
              <a:off x="907974" y="1581574"/>
              <a:ext cx="4578843" cy="612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 panose="020B0604020202020204" charset="0"/>
                  <a:ea typeface="Roboto Condensed Light" panose="020B0604020202020204" charset="0"/>
                  <a:cs typeface="Times New Roman" panose="02020603050405020304" pitchFamily="18" charset="0"/>
                </a:rPr>
                <a:t>Проверка соблюдения порядка и правил использования грантов РФФИ в 2018 году    с 28 ноября 2019г по 13 декабря 2019г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C6573BA-1B38-4FF9-9423-FEEC762B3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17" y="901237"/>
            <a:ext cx="2988083" cy="3891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07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236" y="332267"/>
            <a:ext cx="5015753" cy="817457"/>
          </a:xfrm>
        </p:spPr>
        <p:txBody>
          <a:bodyPr/>
          <a:lstStyle/>
          <a:p>
            <a:pPr algn="ctr"/>
            <a:r>
              <a:rPr lang="ru-RU" sz="1200" dirty="0"/>
              <a:t>ПОБЕДИТЕЛИ КОНКУРСА РФФИ 2019Г НА ЛУЧШИЕ НАУЧНЫЕ ПРОЕКТЫ, ВЫПОЛНЯЕМЫЕ ВЕДУЩИМИ МОЛОДЕЖНЫМИ КОЛЛЕКТИВАМИ («СТАБИЛЬНОСТЬ»)</a:t>
            </a:r>
            <a:endParaRPr lang="ru-RU" sz="12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AD50E6D-3FD8-4215-8072-8A50A98198A2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E5686910-ADC8-44A3-A4E9-B23440EA30E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38FA43B-75C6-4DFD-91B0-CE7D9ACD8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7" name="Shape 223">
            <a:extLst>
              <a:ext uri="{FF2B5EF4-FFF2-40B4-BE49-F238E27FC236}">
                <a16:creationId xmlns:a16="http://schemas.microsoft.com/office/drawing/2014/main" xmlns="" id="{37D68C63-7961-43F0-983E-E2563D7BE0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742450" y="4693835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D09E703-FFC5-4652-AE75-22155A000458}"/>
              </a:ext>
            </a:extLst>
          </p:cNvPr>
          <p:cNvSpPr/>
          <p:nvPr/>
        </p:nvSpPr>
        <p:spPr>
          <a:xfrm>
            <a:off x="184511" y="1332241"/>
            <a:ext cx="368862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Поздравляем </a:t>
            </a:r>
            <a:r>
              <a:rPr lang="ru-RU" sz="16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руководителя проекта  </a:t>
            </a:r>
          </a:p>
          <a:p>
            <a:pPr algn="ctr"/>
            <a:r>
              <a:rPr lang="ru-RU" sz="1600" b="1" dirty="0" err="1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н.с</a:t>
            </a:r>
            <a:r>
              <a:rPr lang="ru-RU" sz="16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 ОФВЭ ИЯИ РАН</a:t>
            </a:r>
          </a:p>
          <a:p>
            <a:pPr algn="ctr"/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rPr>
              <a:t>Измайлова Александра Олеговича </a:t>
            </a:r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и коллектив молодых ученых</a:t>
            </a:r>
          </a:p>
          <a:p>
            <a:pPr algn="ctr"/>
            <a:endParaRPr lang="ru-RU" sz="900" b="1" dirty="0">
              <a:solidFill>
                <a:srgbClr val="FF9800"/>
              </a:solidFill>
              <a:latin typeface="Roboto Condensed Light"/>
              <a:ea typeface="Roboto Condensed Light"/>
              <a:cs typeface="Roboto Condensed Light"/>
            </a:endParaRPr>
          </a:p>
          <a:p>
            <a:pPr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ставших победителями конкурса РФФИ 2019г.</a:t>
            </a:r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 </a:t>
            </a:r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для отдельных научных групп.</a:t>
            </a:r>
          </a:p>
          <a:p>
            <a:pPr algn="ctr"/>
            <a: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«Изучение взаимодействий нейтрино на базе ускорительного эксперимента T2K</a:t>
            </a:r>
            <a:b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</a:br>
            <a: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(</a:t>
            </a:r>
            <a:r>
              <a:rPr lang="ru-RU" b="1" dirty="0" err="1">
                <a:solidFill>
                  <a:srgbClr val="263248"/>
                </a:solidFill>
                <a:latin typeface="Roboto Condensed Light"/>
                <a:ea typeface="Roboto Condensed Light"/>
              </a:rPr>
              <a:t>Tokai-to-Kamioka</a:t>
            </a:r>
            <a: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) для дальнейшего снижения систематических ошибок и</a:t>
            </a:r>
            <a:b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</a:br>
            <a: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повышение точности измерения нейтринных осцилляций»</a:t>
            </a:r>
          </a:p>
          <a:p>
            <a:pPr algn="ctr"/>
            <a:endParaRPr lang="ru-RU" sz="500" b="1" dirty="0">
              <a:solidFill>
                <a:srgbClr val="263248"/>
              </a:solidFill>
              <a:latin typeface="Roboto Condensed Light"/>
              <a:ea typeface="Roboto Condensed Light"/>
            </a:endParaRPr>
          </a:p>
          <a:p>
            <a:pPr algn="ctr"/>
            <a:r>
              <a:rPr lang="ru-RU" sz="1500" b="1" dirty="0">
                <a:solidFill>
                  <a:srgbClr val="C07200"/>
                </a:solidFill>
                <a:latin typeface="Roboto Condensed Light"/>
                <a:ea typeface="Roboto Condensed Light"/>
                <a:cs typeface="Roboto Condensed Light"/>
              </a:rPr>
              <a:t>Желаем здоровья и дальнейших успехов в проведении фундаментальных научных исследований!!!</a:t>
            </a:r>
          </a:p>
          <a:p>
            <a:pPr algn="just"/>
            <a:r>
              <a:rPr lang="ru-RU" dirty="0">
                <a:solidFill>
                  <a:srgbClr val="000066"/>
                </a:solidFill>
                <a:latin typeface="Verdana" panose="020B0604030504040204" pitchFamily="34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1073D1-24BC-43E6-B76D-8472ACAA9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283"/>
                    </a14:imgEffect>
                    <a14:imgEffect>
                      <a14:saturation sat="97000"/>
                    </a14:imgEffect>
                    <a14:imgEffect>
                      <a14:brightnessContrast bright="-2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28295" y="1422217"/>
            <a:ext cx="2124756" cy="283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3F5378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291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236" y="332267"/>
            <a:ext cx="5015753" cy="817457"/>
          </a:xfrm>
        </p:spPr>
        <p:txBody>
          <a:bodyPr/>
          <a:lstStyle/>
          <a:p>
            <a:pPr algn="ctr"/>
            <a:r>
              <a:rPr lang="ru-RU" sz="1400" dirty="0"/>
              <a:t>ПОБЕДИТЕЛИ КОНКУРСА </a:t>
            </a:r>
            <a:r>
              <a:rPr lang="ru-RU" sz="1400" cap="all" dirty="0"/>
              <a:t>на стипендии </a:t>
            </a:r>
            <a:br>
              <a:rPr lang="ru-RU" sz="1400" cap="all" dirty="0"/>
            </a:br>
            <a:r>
              <a:rPr lang="ru-RU" sz="1400" cap="all" dirty="0"/>
              <a:t>Президента  Российской Федерации и Правительства Российской Федерации на 2019/20 учебный год</a:t>
            </a:r>
            <a:endParaRPr lang="ru-RU" sz="1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AD50E6D-3FD8-4215-8072-8A50A98198A2}"/>
              </a:ext>
            </a:extLst>
          </p:cNvPr>
          <p:cNvGrpSpPr/>
          <p:nvPr/>
        </p:nvGrpSpPr>
        <p:grpSpPr>
          <a:xfrm>
            <a:off x="110097" y="57634"/>
            <a:ext cx="4748597" cy="261610"/>
            <a:chOff x="110097" y="57634"/>
            <a:chExt cx="4748597" cy="26161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E5686910-ADC8-44A3-A4E9-B23440EA30EE}"/>
                </a:ext>
              </a:extLst>
            </p:cNvPr>
            <p:cNvSpPr/>
            <p:nvPr/>
          </p:nvSpPr>
          <p:spPr>
            <a:xfrm>
              <a:off x="330523" y="57634"/>
              <a:ext cx="45281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tx1"/>
                  </a:solidFill>
                  <a:effectLst>
                    <a:reflection blurRad="177800" stA="45000" endPos="20000" dir="5400000" sy="-100000" algn="bl" rotWithShape="0"/>
                  </a:effectLst>
                  <a:latin typeface="Roboto Condensed Light" panose="020B0604020202020204" charset="0"/>
                  <a:ea typeface="Roboto Condensed Light" panose="020B0604020202020204" charset="0"/>
                </a:rPr>
                <a:t>ИНСТИТУТ ЯДЕРНЫХ ИССЛЕДОВАНИЙ РОССИЙСКОЙ АКАДЕМИИ НАУК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38FA43B-75C6-4DFD-91B0-CE7D9ACD8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41" b="341"/>
            <a:stretch/>
          </p:blipFill>
          <p:spPr>
            <a:xfrm>
              <a:off x="110097" y="69174"/>
              <a:ext cx="251786" cy="250070"/>
            </a:xfrm>
            <a:prstGeom prst="ellipse">
              <a:avLst/>
            </a:prstGeom>
          </p:spPr>
        </p:pic>
      </p:grpSp>
      <p:sp>
        <p:nvSpPr>
          <p:cNvPr id="17" name="Shape 223">
            <a:extLst>
              <a:ext uri="{FF2B5EF4-FFF2-40B4-BE49-F238E27FC236}">
                <a16:creationId xmlns:a16="http://schemas.microsoft.com/office/drawing/2014/main" xmlns="" id="{37D68C63-7961-43F0-983E-E2563D7BE0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742450" y="4693835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D09E703-FFC5-4652-AE75-22155A000458}"/>
              </a:ext>
            </a:extLst>
          </p:cNvPr>
          <p:cNvSpPr/>
          <p:nvPr/>
        </p:nvSpPr>
        <p:spPr>
          <a:xfrm>
            <a:off x="107617" y="1361770"/>
            <a:ext cx="46660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Поздравляем </a:t>
            </a:r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аспирантов очной аспирантуры ИЯИ РАН</a:t>
            </a:r>
          </a:p>
          <a:p>
            <a:pPr lvl="0"/>
            <a:endParaRPr lang="ru-RU" sz="800" b="1" dirty="0">
              <a:solidFill>
                <a:srgbClr val="DE8400"/>
              </a:solidFill>
              <a:latin typeface="Roboto Condensed Light"/>
              <a:ea typeface="Roboto Condensed Light"/>
            </a:endParaRPr>
          </a:p>
          <a:p>
            <a:pPr algn="ctr"/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Курочка Викторию Леонидовну</a:t>
            </a:r>
          </a:p>
          <a:p>
            <a:pPr algn="ctr"/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Суворова Сергея </a:t>
            </a:r>
            <a:r>
              <a:rPr lang="ru-RU" sz="1600" b="1" dirty="0" err="1">
                <a:solidFill>
                  <a:srgbClr val="263248"/>
                </a:solidFill>
                <a:latin typeface="Roboto Condensed Light"/>
                <a:ea typeface="Roboto Condensed Light"/>
              </a:rPr>
              <a:t>Брисовича</a:t>
            </a:r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/>
            </a:r>
            <a:b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</a:br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Федотова Сергея Андреевича</a:t>
            </a:r>
          </a:p>
          <a:p>
            <a:pPr algn="ctr"/>
            <a:endParaRPr lang="ru-RU" sz="800" b="1" dirty="0">
              <a:solidFill>
                <a:srgbClr val="263248"/>
              </a:solidFill>
              <a:latin typeface="Roboto Condensed Light"/>
              <a:ea typeface="Roboto Condensed Light"/>
            </a:endParaRPr>
          </a:p>
          <a:p>
            <a:pPr lvl="0"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И их научного руководителя </a:t>
            </a:r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д.ф.-м.н., профессора,</a:t>
            </a:r>
          </a:p>
          <a:p>
            <a:pPr lvl="0"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 зав. Отделом физики высоких энергий ИЯИ РАН </a:t>
            </a:r>
          </a:p>
          <a:p>
            <a:pPr lvl="0" algn="ctr"/>
            <a:endParaRPr lang="ru-RU" sz="800" b="1" dirty="0">
              <a:solidFill>
                <a:srgbClr val="FF9800"/>
              </a:solidFill>
              <a:latin typeface="Roboto Condensed Light"/>
              <a:ea typeface="Roboto Condensed Light"/>
            </a:endParaRPr>
          </a:p>
          <a:p>
            <a:pPr algn="ctr"/>
            <a:r>
              <a:rPr lang="ru-RU" sz="1600" b="1" dirty="0">
                <a:solidFill>
                  <a:srgbClr val="263248"/>
                </a:solidFill>
                <a:latin typeface="Roboto Condensed Light"/>
                <a:ea typeface="Roboto Condensed Light"/>
              </a:rPr>
              <a:t>Куденко Юрия Григорьевича</a:t>
            </a:r>
          </a:p>
          <a:p>
            <a:pPr algn="ctr"/>
            <a:endParaRPr lang="ru-RU" sz="800" b="1" dirty="0">
              <a:solidFill>
                <a:srgbClr val="263248"/>
              </a:solidFill>
              <a:latin typeface="Roboto Condensed Light"/>
              <a:ea typeface="Roboto Condensed Light"/>
            </a:endParaRPr>
          </a:p>
          <a:p>
            <a:pPr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</a:rPr>
              <a:t>ставших победителями </a:t>
            </a:r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конкурса на стипендии </a:t>
            </a:r>
          </a:p>
          <a:p>
            <a:pPr algn="ctr"/>
            <a:r>
              <a:rPr lang="ru-RU" sz="15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Президента  Российской Федерации и Правительства Российской Федерации на 2019/20 учебный год</a:t>
            </a:r>
          </a:p>
          <a:p>
            <a:pPr algn="ctr"/>
            <a:r>
              <a:rPr lang="ru-RU" sz="800" b="1" dirty="0">
                <a:solidFill>
                  <a:srgbClr val="FF9800"/>
                </a:solidFill>
                <a:latin typeface="Roboto Condensed Light"/>
                <a:ea typeface="Roboto Condensed Light"/>
              </a:rPr>
              <a:t>  </a:t>
            </a:r>
          </a:p>
          <a:p>
            <a:pPr algn="ctr"/>
            <a:r>
              <a:rPr lang="ru-RU" b="1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rPr>
              <a:t>  Желаем крепкого здоровья и дальнейших успехов на благо науки!</a:t>
            </a:r>
          </a:p>
          <a:p>
            <a:pPr algn="just"/>
            <a:r>
              <a:rPr lang="ru-RU" dirty="0">
                <a:solidFill>
                  <a:srgbClr val="000066"/>
                </a:solidFill>
                <a:latin typeface="Verdana" panose="020B0604030504040204" pitchFamily="34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C767FA-1308-4C54-A7FC-FD1407540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491" y="1988263"/>
            <a:ext cx="2049735" cy="14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4656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1402</Words>
  <Application>Microsoft Office PowerPoint</Application>
  <PresentationFormat>Произвольный</PresentationFormat>
  <Paragraphs>204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Roboto Condensed</vt:lpstr>
      <vt:lpstr>Roboto Condensed Light</vt:lpstr>
      <vt:lpstr>Verdana</vt:lpstr>
      <vt:lpstr>Times New Roman</vt:lpstr>
      <vt:lpstr>Calibri</vt:lpstr>
      <vt:lpstr>Arvo</vt:lpstr>
      <vt:lpstr>Salerio template</vt:lpstr>
      <vt:lpstr>УЧЕНЫЙ СОВЕТ  ИЯИ РАН 28 ноября 2019 г.  г. Москва </vt:lpstr>
      <vt:lpstr>ПОВЕСТКА ЗАСЕДАНИЯ</vt:lpstr>
      <vt:lpstr>О текущей ситуации в РАН, Министерстве науки и высшего образования РФ, актуальных задачах Института</vt:lpstr>
      <vt:lpstr>Слайд 4</vt:lpstr>
      <vt:lpstr>программа развития синхротронных и нейтронных исследований на 2019–2027 годы</vt:lpstr>
      <vt:lpstr>Слайд 6</vt:lpstr>
      <vt:lpstr>Слайд 7</vt:lpstr>
      <vt:lpstr>ПОБЕДИТЕЛИ КОНКУРСА РФФИ 2019Г НА ЛУЧШИЕ НАУЧНЫЕ ПРОЕКТЫ, ВЫПОЛНЯЕМЫЕ ВЕДУЩИМИ МОЛОДЕЖНЫМИ КОЛЛЕКТИВАМИ («СТАБИЛЬНОСТЬ»)</vt:lpstr>
      <vt:lpstr>ПОБЕДИТЕЛИ КОНКУРСА на стипендии  Президента  Российской Федерации и Правительства Российской Федерации на 2019/20 учебный год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МЛАДШЕГО НАУЧНОГО СОТРУДНИКА ЛАБОРАТОРИИ ускоряющих систем ИЯИ РАН</vt:lpstr>
      <vt:lpstr>МЛАДШЕГО НАУЧНОГО СОТРУДНИКА ЛАБОРАТОРИИ подземного сцинтилляционного телескопа  БНО ИЯИ РАН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Татьяна</cp:lastModifiedBy>
  <cp:revision>132</cp:revision>
  <dcterms:modified xsi:type="dcterms:W3CDTF">2019-11-29T03:10:35Z</dcterms:modified>
</cp:coreProperties>
</file>